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22"/>
  </p:notesMasterIdLst>
  <p:handoutMasterIdLst>
    <p:handoutMasterId r:id="rId23"/>
  </p:handoutMasterIdLst>
  <p:sldIdLst>
    <p:sldId id="315" r:id="rId5"/>
    <p:sldId id="266" r:id="rId6"/>
    <p:sldId id="314" r:id="rId7"/>
    <p:sldId id="317" r:id="rId8"/>
    <p:sldId id="312" r:id="rId9"/>
    <p:sldId id="256" r:id="rId10"/>
    <p:sldId id="259" r:id="rId11"/>
    <p:sldId id="258" r:id="rId12"/>
    <p:sldId id="262" r:id="rId13"/>
    <p:sldId id="260" r:id="rId14"/>
    <p:sldId id="261" r:id="rId15"/>
    <p:sldId id="263" r:id="rId16"/>
    <p:sldId id="321" r:id="rId17"/>
    <p:sldId id="322" r:id="rId18"/>
    <p:sldId id="318" r:id="rId19"/>
    <p:sldId id="319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5388" autoAdjust="0"/>
  </p:normalViewPr>
  <p:slideViewPr>
    <p:cSldViewPr snapToGrid="0">
      <p:cViewPr varScale="1">
        <p:scale>
          <a:sx n="122" d="100"/>
          <a:sy n="122" d="100"/>
        </p:scale>
        <p:origin x="9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1" d="2"/>
          <a:sy n="1" d="2"/>
        </p:scale>
        <p:origin x="2640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6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1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9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2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5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4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2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0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5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2153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780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242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361923"/>
            <a:ext cx="6623040" cy="1421898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A5BF-04A6-2B17-0703-8419C4DB9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99" y="2916772"/>
            <a:ext cx="6622819" cy="2852639"/>
          </a:xfrm>
        </p:spPr>
        <p:txBody>
          <a:bodyPr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2000" b="0"/>
            </a:lvl1pPr>
            <a:lvl2pPr>
              <a:lnSpc>
                <a:spcPct val="125000"/>
              </a:lnSpc>
              <a:spcAft>
                <a:spcPts val="600"/>
              </a:spcAft>
              <a:defRPr/>
            </a:lvl2pPr>
            <a:lvl3pPr>
              <a:lnSpc>
                <a:spcPct val="125000"/>
              </a:lnSpc>
              <a:spcAft>
                <a:spcPts val="600"/>
              </a:spcAft>
              <a:defRPr/>
            </a:lvl3pPr>
            <a:lvl4pPr>
              <a:lnSpc>
                <a:spcPct val="125000"/>
              </a:lnSpc>
              <a:spcAft>
                <a:spcPts val="600"/>
              </a:spcAft>
              <a:defRPr/>
            </a:lvl4pPr>
            <a:lvl5pPr>
              <a:lnSpc>
                <a:spcPct val="125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9D74E-6357-D3E7-30C0-09B4B82B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7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25689"/>
            <a:ext cx="7685728" cy="3741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30" y="825687"/>
            <a:ext cx="5957384" cy="3741551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3601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0836" y="-2"/>
            <a:ext cx="44811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2498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60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8" y="1034477"/>
            <a:ext cx="9380431" cy="261455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4ADB5-E70F-B672-CBEB-D8194AEA7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6177" y="3649028"/>
            <a:ext cx="9380431" cy="2164715"/>
          </a:xfrm>
        </p:spPr>
        <p:txBody>
          <a:bodyPr anchor="t"/>
          <a:lstStyle>
            <a:lvl1pPr marL="0" indent="0">
              <a:lnSpc>
                <a:spcPct val="125000"/>
              </a:lnSpc>
              <a:buNone/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400" b="0" kern="1200" spc="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72130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778233C-CCEC-FC64-A709-616569B37D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7FEFA15-354D-6389-9102-922A664A73A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66630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9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5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602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8979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559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056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34C61DF6-3A2D-55DA-8448-C2D07707E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B340BB-A35D-C47D-F28F-6FBE043F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CDAB0E-1B08-9A3E-38B2-E60401CC0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4A4B38-C41B-0C14-CB28-67E972112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FD99EC-B9CC-A1AC-EFF4-B65977F54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280CA-3626-981C-CF19-E559E0DA8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5C9117-F419-BD57-1080-86A4D1360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D54386-29C8-95E0-C9D9-78F27AD2E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68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2206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336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580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2" r:id="rId14"/>
    <p:sldLayoutId id="2147483703" r:id="rId15"/>
    <p:sldLayoutId id="2147483709" r:id="rId16"/>
    <p:sldLayoutId id="2147483682" r:id="rId17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529" y="1284486"/>
            <a:ext cx="9643772" cy="2699050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pPr algn="ctr"/>
            <a:r>
              <a:rPr lang="en-US" dirty="0"/>
              <a:t>Advisor Wellbeing: </a:t>
            </a:r>
            <a:br>
              <a:rPr lang="en-US" dirty="0"/>
            </a:br>
            <a:r>
              <a:rPr lang="en-US" dirty="0"/>
              <a:t>The power of community in the workplace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B9235E59-640E-51A4-9A8F-07000AE0F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24" y="4223989"/>
            <a:ext cx="1618368" cy="1074794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3B8C0A33-E261-5C27-AA40-ED25E1CBDE75}"/>
              </a:ext>
            </a:extLst>
          </p:cNvPr>
          <p:cNvSpPr txBox="1">
            <a:spLocks/>
          </p:cNvSpPr>
          <p:nvPr/>
        </p:nvSpPr>
        <p:spPr>
          <a:xfrm>
            <a:off x="2915135" y="4223988"/>
            <a:ext cx="8202191" cy="1074795"/>
          </a:xfrm>
          <a:prstGeom prst="rect">
            <a:avLst/>
          </a:prstGeom>
        </p:spPr>
        <p:txBody>
          <a:bodyPr vert="horz" lIns="109728" tIns="109728" rIns="109728" bIns="91440" rtlCol="0" anchor="ctr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Robyn Stafford, Student Service Specialist &amp; Advisor Well-being AND Teambuilding Committee Chair</a:t>
            </a:r>
          </a:p>
          <a:p>
            <a:endParaRPr lang="en-US" b="0" dirty="0">
              <a:latin typeface="+mn-lt"/>
            </a:endParaRPr>
          </a:p>
          <a:p>
            <a:r>
              <a:rPr lang="en-US" b="0" dirty="0">
                <a:latin typeface="+mn-lt"/>
              </a:rPr>
              <a:t>Sarah Davis, Director of Undergraduate Academic Advising</a:t>
            </a:r>
          </a:p>
        </p:txBody>
      </p:sp>
    </p:spTree>
    <p:extLst>
      <p:ext uri="{BB962C8B-B14F-4D97-AF65-F5344CB8AC3E}">
        <p14:creationId xmlns:p14="http://schemas.microsoft.com/office/powerpoint/2010/main" val="23239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5702C1B-F4A0-F9C2-36C0-969835F3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/>
          <a:stretch/>
        </p:blipFill>
        <p:spPr bwMode="auto"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9E5DDA-FF86-02D8-8A96-DCF990B9F2D1}"/>
              </a:ext>
            </a:extLst>
          </p:cNvPr>
          <p:cNvSpPr txBox="1"/>
          <p:nvPr/>
        </p:nvSpPr>
        <p:spPr>
          <a:xfrm>
            <a:off x="146478" y="2828835"/>
            <a:ext cx="2200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Advisor Team Building Event -Dave and Busters Advisor Night! </a:t>
            </a:r>
          </a:p>
        </p:txBody>
      </p:sp>
    </p:spTree>
    <p:extLst>
      <p:ext uri="{BB962C8B-B14F-4D97-AF65-F5344CB8AC3E}">
        <p14:creationId xmlns:p14="http://schemas.microsoft.com/office/powerpoint/2010/main" val="253009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AB1E21D2-20F6-807F-BCAF-87FA6707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7" r="-2" b="-2"/>
          <a:stretch/>
        </p:blipFill>
        <p:spPr bwMode="auto">
          <a:xfrm>
            <a:off x="321734" y="321733"/>
            <a:ext cx="5674894" cy="30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38EF536-AC64-DC1D-9E1F-BD43E3416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1" r="-3" b="-3"/>
          <a:stretch/>
        </p:blipFill>
        <p:spPr bwMode="auto">
          <a:xfrm>
            <a:off x="321735" y="3524289"/>
            <a:ext cx="2676579" cy="27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0433ACC-B4B6-76E2-AB71-B2641A07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8" r="10024" b="4"/>
          <a:stretch/>
        </p:blipFill>
        <p:spPr bwMode="auto">
          <a:xfrm>
            <a:off x="3159553" y="3514855"/>
            <a:ext cx="2837076" cy="2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3568593-D8FE-9C4E-0237-53273C51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1" r="-2" b="7974"/>
          <a:stretch/>
        </p:blipFill>
        <p:spPr bwMode="auto">
          <a:xfrm>
            <a:off x="6195373" y="321733"/>
            <a:ext cx="5674892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E272A1-BD2E-E6B5-8D03-6A0EA778035B}"/>
              </a:ext>
            </a:extLst>
          </p:cNvPr>
          <p:cNvSpPr txBox="1"/>
          <p:nvPr/>
        </p:nvSpPr>
        <p:spPr>
          <a:xfrm>
            <a:off x="4364030" y="6408281"/>
            <a:ext cx="346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Advisor Retreat 2021 &amp; 2022 </a:t>
            </a:r>
          </a:p>
        </p:txBody>
      </p:sp>
    </p:spTree>
    <p:extLst>
      <p:ext uri="{BB962C8B-B14F-4D97-AF65-F5344CB8AC3E}">
        <p14:creationId xmlns:p14="http://schemas.microsoft.com/office/powerpoint/2010/main" val="71185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No photo description available.">
            <a:extLst>
              <a:ext uri="{FF2B5EF4-FFF2-40B4-BE49-F238E27FC236}">
                <a16:creationId xmlns:a16="http://schemas.microsoft.com/office/drawing/2014/main" id="{9A3043F4-DEF5-AF03-F06F-E241B232B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443480"/>
            <a:ext cx="5294716" cy="397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o photo description available.">
            <a:extLst>
              <a:ext uri="{FF2B5EF4-FFF2-40B4-BE49-F238E27FC236}">
                <a16:creationId xmlns:a16="http://schemas.microsoft.com/office/drawing/2014/main" id="{22080AFD-4C70-D3BA-29FD-DEEA940DC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17" y="1443482"/>
            <a:ext cx="5294715" cy="397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4BD3B8-B8C8-85B2-44D2-9674846C7359}"/>
              </a:ext>
            </a:extLst>
          </p:cNvPr>
          <p:cNvSpPr txBox="1"/>
          <p:nvPr/>
        </p:nvSpPr>
        <p:spPr>
          <a:xfrm>
            <a:off x="4695032" y="5869019"/>
            <a:ext cx="269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Advisor Retreat 2023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3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4BD3B8-B8C8-85B2-44D2-9674846C7359}"/>
              </a:ext>
            </a:extLst>
          </p:cNvPr>
          <p:cNvSpPr txBox="1"/>
          <p:nvPr/>
        </p:nvSpPr>
        <p:spPr>
          <a:xfrm>
            <a:off x="8930971" y="2852281"/>
            <a:ext cx="2690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Advisor Retreat 2024 – Launched Electronic Herd Out Loud Campaign </a:t>
            </a:r>
          </a:p>
        </p:txBody>
      </p:sp>
      <p:pic>
        <p:nvPicPr>
          <p:cNvPr id="4" name="Picture 3" descr="A green and black certificate&#10;&#10;Description automatically generated">
            <a:extLst>
              <a:ext uri="{FF2B5EF4-FFF2-40B4-BE49-F238E27FC236}">
                <a16:creationId xmlns:a16="http://schemas.microsoft.com/office/drawing/2014/main" id="{7BAE998A-664E-9948-D65C-B4F38C46A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030"/>
            <a:ext cx="8375927" cy="58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4BD3B8-B8C8-85B2-44D2-9674846C7359}"/>
              </a:ext>
            </a:extLst>
          </p:cNvPr>
          <p:cNvSpPr txBox="1"/>
          <p:nvPr/>
        </p:nvSpPr>
        <p:spPr>
          <a:xfrm>
            <a:off x="8493310" y="2874297"/>
            <a:ext cx="2690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Mystery Marco Launched Fall 2024 – Led by Staff Member  </a:t>
            </a:r>
          </a:p>
        </p:txBody>
      </p:sp>
      <p:pic>
        <p:nvPicPr>
          <p:cNvPr id="5" name="Picture 4" descr="A close-up of a form&#10;&#10;Description automatically generated">
            <a:extLst>
              <a:ext uri="{FF2B5EF4-FFF2-40B4-BE49-F238E27FC236}">
                <a16:creationId xmlns:a16="http://schemas.microsoft.com/office/drawing/2014/main" id="{6EDB27CA-2FA1-4253-48AC-DDCAFF674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7889">
            <a:off x="1363983" y="847657"/>
            <a:ext cx="3794095" cy="5375433"/>
          </a:xfrm>
          <a:prstGeom prst="rect">
            <a:avLst/>
          </a:prstGeom>
        </p:spPr>
      </p:pic>
      <p:pic>
        <p:nvPicPr>
          <p:cNvPr id="7" name="Picture 6" descr="A cartoon bear wearing a green shirt&#10;&#10;Description automatically generated">
            <a:extLst>
              <a:ext uri="{FF2B5EF4-FFF2-40B4-BE49-F238E27FC236}">
                <a16:creationId xmlns:a16="http://schemas.microsoft.com/office/drawing/2014/main" id="{DB04AD9B-172D-5EB2-C7B7-734F71CF4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351" y="546109"/>
            <a:ext cx="3003505" cy="55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7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109728" tIns="109728" rIns="109728" bIns="91440" rtlCol="0" anchor="ctr">
            <a:normAutofit/>
          </a:bodyPr>
          <a:lstStyle/>
          <a:p>
            <a:r>
              <a:rPr lang="en-US" dirty="0"/>
              <a:t>actionable </a:t>
            </a:r>
            <a:br>
              <a:rPr lang="en-US" dirty="0"/>
            </a:br>
            <a:r>
              <a:rPr lang="en-US" dirty="0"/>
              <a:t>steps for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665292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Community on Your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1CC7-9CF2-71F0-1AD4-791EA9CBAD9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33231" y="101600"/>
            <a:ext cx="10894646" cy="4595446"/>
          </a:xfrm>
        </p:spPr>
        <p:txBody>
          <a:bodyPr>
            <a:noAutofit/>
          </a:bodyPr>
          <a:lstStyle/>
          <a:p>
            <a:pPr marL="228600" indent="-228600">
              <a:buAutoNum type="arabicPeriod"/>
            </a:pPr>
            <a:r>
              <a:rPr lang="en-US" sz="1600" b="1" dirty="0"/>
              <a:t>Select Strong Leadership and Support</a:t>
            </a:r>
          </a:p>
          <a:p>
            <a:pPr lvl="1"/>
            <a:r>
              <a:rPr lang="en-US" sz="1600" dirty="0"/>
              <a:t>Identify a passionate and organized leader to spearhead your well-being and team-building efforts. Build a dedicated team around them to ensure diverse ideas and seamless execution.</a:t>
            </a:r>
          </a:p>
          <a:p>
            <a:pPr marL="228600" indent="-228600">
              <a:buAutoNum type="arabicPeriod"/>
            </a:pPr>
            <a:r>
              <a:rPr lang="en-US" sz="1600" b="1" dirty="0"/>
              <a:t>Market with Creativity and Care</a:t>
            </a:r>
          </a:p>
          <a:p>
            <a:pPr lvl="1"/>
            <a:r>
              <a:rPr lang="en-US" sz="1600" dirty="0"/>
              <a:t>Promote your events with engaging, fun, and inclusive marketing. Use eye-catching visuals and compelling messaging that sparks excitement and encourages participation.</a:t>
            </a:r>
          </a:p>
          <a:p>
            <a:pPr marL="228600" indent="-228600">
              <a:buAutoNum type="arabicPeriod"/>
            </a:pPr>
            <a:r>
              <a:rPr lang="en-US" sz="1600" b="1" dirty="0"/>
              <a:t>Launch, Learn, and Leverage</a:t>
            </a:r>
          </a:p>
          <a:p>
            <a:pPr lvl="1"/>
            <a:r>
              <a:rPr lang="en-US" sz="1600" dirty="0"/>
              <a:t>Execute your events, assess their impact, and gather feedback. Continuously refine your approach to maximize engagement and foster a lasting sense of community.</a:t>
            </a:r>
          </a:p>
        </p:txBody>
      </p:sp>
    </p:spTree>
    <p:extLst>
      <p:ext uri="{BB962C8B-B14F-4D97-AF65-F5344CB8AC3E}">
        <p14:creationId xmlns:p14="http://schemas.microsoft.com/office/powerpoint/2010/main" val="419092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798" y="3928342"/>
            <a:ext cx="5154202" cy="2585474"/>
          </a:xfrm>
        </p:spPr>
        <p:txBody>
          <a:bodyPr>
            <a:normAutofit/>
          </a:bodyPr>
          <a:lstStyle/>
          <a:p>
            <a:r>
              <a:rPr lang="en-US" sz="2000" b="1" dirty="0"/>
              <a:t>Robyn Stafford,</a:t>
            </a:r>
          </a:p>
          <a:p>
            <a:r>
              <a:rPr lang="en-US" sz="2000" b="1" dirty="0"/>
              <a:t>messeng1@marshall.edu</a:t>
            </a:r>
          </a:p>
          <a:p>
            <a:endParaRPr lang="en-US" sz="2000" b="1" dirty="0"/>
          </a:p>
          <a:p>
            <a:r>
              <a:rPr lang="en-US" sz="2000" b="1" dirty="0"/>
              <a:t>Sarah Davis,</a:t>
            </a:r>
          </a:p>
          <a:p>
            <a:r>
              <a:rPr lang="en-US" sz="2000" b="1" dirty="0"/>
              <a:t>sarah.davis@marshall.edu</a:t>
            </a:r>
          </a:p>
        </p:txBody>
      </p:sp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0ECAA914-72A1-01D0-9129-62A416E41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29" y="4856466"/>
            <a:ext cx="24955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2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361924"/>
            <a:ext cx="2815714" cy="732600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7178" y="2184172"/>
            <a:ext cx="6622819" cy="28526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 the importance of advisor well-being and the influence of community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practical strategies for building advisor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Apply actionable steps for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109728" tIns="109728" rIns="109728" bIns="91440" rtlCol="0" anchor="ctr">
            <a:normAutofit/>
          </a:bodyPr>
          <a:lstStyle/>
          <a:p>
            <a:r>
              <a:rPr lang="en-US" dirty="0"/>
              <a:t>The power of community: Outcomes</a:t>
            </a:r>
          </a:p>
        </p:txBody>
      </p:sp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9FB4A3D7-302B-4FAB-B9BD-5F75A796A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497" r="25497"/>
          <a:stretch/>
        </p:blipFill>
        <p:spPr>
          <a:xfrm>
            <a:off x="7707529" y="-2"/>
            <a:ext cx="4481164" cy="6858002"/>
          </a:xfrm>
        </p:spPr>
      </p:pic>
    </p:spTree>
    <p:extLst>
      <p:ext uri="{BB962C8B-B14F-4D97-AF65-F5344CB8AC3E}">
        <p14:creationId xmlns:p14="http://schemas.microsoft.com/office/powerpoint/2010/main" val="291602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POV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1CC7-9CF2-71F0-1AD4-791EA9CBAD9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33231" y="101600"/>
            <a:ext cx="10894646" cy="4595446"/>
          </a:xfrm>
        </p:spPr>
        <p:txBody>
          <a:bodyPr>
            <a:noAutofit/>
          </a:bodyPr>
          <a:lstStyle/>
          <a:p>
            <a:r>
              <a:rPr lang="en-US" sz="1100" b="1" dirty="0"/>
              <a:t>Impact on Student Success: </a:t>
            </a:r>
            <a:r>
              <a:rPr lang="en-US" sz="1100" dirty="0"/>
              <a:t>Advisors who feel supported and well-connected are more likely to bring that positive energy into their student interactions, directly benefiting student engagement, persistence, and success.</a:t>
            </a:r>
          </a:p>
          <a:p>
            <a:r>
              <a:rPr lang="en-US" sz="1100" b="1" dirty="0"/>
              <a:t>Increased Productivity: </a:t>
            </a:r>
            <a:r>
              <a:rPr lang="en-US" sz="1100" dirty="0"/>
              <a:t>Advisors who are well-rested, feel valued, and have strong peer relationships tend to be more focused and productive, which ultimately enhances the efficiency of advising services.</a:t>
            </a:r>
          </a:p>
          <a:p>
            <a:r>
              <a:rPr lang="en-US" sz="1100" b="1" dirty="0"/>
              <a:t>Resilience in Times of Change: </a:t>
            </a:r>
            <a:r>
              <a:rPr lang="en-US" sz="1100" dirty="0"/>
              <a:t>A strong community helps advisors adapt to changes, whether they be institutional shifts, policy updates, or challenging times like the pandemic. Building trust and camaraderie provides a support system to navigate these changes together.</a:t>
            </a:r>
          </a:p>
          <a:p>
            <a:r>
              <a:rPr lang="en-US" sz="1100" b="1" dirty="0"/>
              <a:t>Work-Life Balance: </a:t>
            </a:r>
            <a:r>
              <a:rPr lang="en-US" sz="1100" dirty="0"/>
              <a:t>Prioritizing well-being sends a message that work-life balance is valued, which can encourage healthier habits that advisors carry into both their personal and professional lives.</a:t>
            </a:r>
          </a:p>
          <a:p>
            <a:r>
              <a:rPr lang="en-US" sz="1100" b="1" dirty="0"/>
              <a:t>Cultural Shift Towards Wellness: </a:t>
            </a:r>
            <a:r>
              <a:rPr lang="en-US" sz="1100" dirty="0"/>
              <a:t>Regularly integrating well-being into the workplace creates a culture where mental health and wellness are normalized and prioritized, encouraging advisors to care for themselves and one another.</a:t>
            </a:r>
          </a:p>
          <a:p>
            <a:r>
              <a:rPr lang="en-US" sz="1100" b="1" dirty="0"/>
              <a:t>Inspiration and Motivation: </a:t>
            </a:r>
            <a:r>
              <a:rPr lang="en-US" sz="1100" dirty="0"/>
              <a:t>Community-building events can reignite passion for the work, helping advisors feel motivated and inspired by the shared mission of serving students.</a:t>
            </a:r>
          </a:p>
          <a:p>
            <a:r>
              <a:rPr lang="en-US" sz="1100" b="1" dirty="0"/>
              <a:t>Leadership Development: </a:t>
            </a:r>
            <a:r>
              <a:rPr lang="en-US" sz="1100" dirty="0"/>
              <a:t>Well-being and team-building initiatives give advisors opportunities to take on leadership roles in planning or leading events, helping them grow their leadership skills while contributing to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132913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POV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1CC7-9CF2-71F0-1AD4-791EA9CBAD9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94903" y="278306"/>
            <a:ext cx="10894646" cy="4595446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Enhanced Communication: </a:t>
            </a:r>
            <a:r>
              <a:rPr lang="en-US" dirty="0"/>
              <a:t>Fostering open dialogue and better understanding across teams, leading to fewer miscommunications and smoother collaboration.</a:t>
            </a:r>
          </a:p>
          <a:p>
            <a:r>
              <a:rPr lang="en-US" b="1" dirty="0"/>
              <a:t>Improved Morale: </a:t>
            </a:r>
            <a:r>
              <a:rPr lang="en-US" dirty="0"/>
              <a:t>Giving advisors a chance to bond outside of their typical work routine can boost morale and overall job satisfaction. </a:t>
            </a:r>
          </a:p>
          <a:p>
            <a:r>
              <a:rPr lang="en-US" b="1" dirty="0"/>
              <a:t>Stress Reduction: </a:t>
            </a:r>
            <a:r>
              <a:rPr lang="en-US" dirty="0"/>
              <a:t>Well-being events provide opportunities to relax and destress, which can reduce burnout and improve mental health.</a:t>
            </a:r>
          </a:p>
          <a:p>
            <a:r>
              <a:rPr lang="en-US" b="1" dirty="0"/>
              <a:t>Increased Collaboration: </a:t>
            </a:r>
            <a:r>
              <a:rPr lang="en-US" dirty="0"/>
              <a:t>Creating an environment where advisors feel comfortable reaching out for support and sharing ideas.</a:t>
            </a:r>
          </a:p>
          <a:p>
            <a:r>
              <a:rPr lang="en-US" b="1" dirty="0"/>
              <a:t>Professional Growth: </a:t>
            </a:r>
            <a:r>
              <a:rPr lang="en-US" dirty="0"/>
              <a:t>Encouraging continuous learning and improvement through shared experiences, which can inspire creativity and innovation.</a:t>
            </a:r>
          </a:p>
          <a:p>
            <a:r>
              <a:rPr lang="en-US" b="1" dirty="0"/>
              <a:t>Sense of Belonging: </a:t>
            </a:r>
            <a:r>
              <a:rPr lang="en-US" dirty="0"/>
              <a:t>Fostering inclusivity and helping advisors feel more connected to the institution and each other.</a:t>
            </a:r>
          </a:p>
          <a:p>
            <a:r>
              <a:rPr lang="en-US" b="1" dirty="0"/>
              <a:t>Retention: </a:t>
            </a:r>
            <a:r>
              <a:rPr lang="en-US" dirty="0"/>
              <a:t>Increasing job satisfaction can positively impact advisor retention rates by creating a more supportive and engaging work environment.</a:t>
            </a:r>
          </a:p>
          <a:p>
            <a:r>
              <a:rPr lang="en-US" b="1" dirty="0"/>
              <a:t>Creative Outlet: </a:t>
            </a:r>
            <a:r>
              <a:rPr lang="en-US" dirty="0"/>
              <a:t>This allows an opportunity to engage creatively and provide an outlet when our work is emotionally taxing.</a:t>
            </a:r>
          </a:p>
        </p:txBody>
      </p:sp>
    </p:spTree>
    <p:extLst>
      <p:ext uri="{BB962C8B-B14F-4D97-AF65-F5344CB8AC3E}">
        <p14:creationId xmlns:p14="http://schemas.microsoft.com/office/powerpoint/2010/main" val="123070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4105" y="1659708"/>
            <a:ext cx="9380431" cy="2614551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dirty="0"/>
              <a:t>practical strategies for building advisor community</a:t>
            </a:r>
          </a:p>
        </p:txBody>
      </p:sp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F3344065-0CAB-8B0F-2D18-EDDFDE67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r="24929"/>
          <a:stretch/>
        </p:blipFill>
        <p:spPr bwMode="auto"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FF4A54C-E99F-7D82-1C2D-DB65AB33E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r="10684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5E87543-BC3F-53A2-9E65-4307EA66E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r="70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86EA90-5C82-7607-DEE6-2426BE0AD0C1}"/>
              </a:ext>
            </a:extLst>
          </p:cNvPr>
          <p:cNvSpPr txBox="1"/>
          <p:nvPr/>
        </p:nvSpPr>
        <p:spPr>
          <a:xfrm>
            <a:off x="448056" y="2258568"/>
            <a:ext cx="2807208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Advisor Wellbeing Event - Crafting Your Essential Balance: Essential Oil Event</a:t>
            </a:r>
          </a:p>
        </p:txBody>
      </p:sp>
    </p:spTree>
    <p:extLst>
      <p:ext uri="{BB962C8B-B14F-4D97-AF65-F5344CB8AC3E}">
        <p14:creationId xmlns:p14="http://schemas.microsoft.com/office/powerpoint/2010/main" val="352298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1B84EE8-DC4D-29A6-1A6B-399689E3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7" y="192464"/>
            <a:ext cx="30289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DA55B12-FDAE-F3D3-44DF-C15E7CE25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45" y="192464"/>
            <a:ext cx="35623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D32A6A6-FF93-B0BB-E911-E8FF76D1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11" y="192464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4A482A-49AB-ACF1-DA59-966A54D6FF50}"/>
              </a:ext>
            </a:extLst>
          </p:cNvPr>
          <p:cNvSpPr txBox="1"/>
          <p:nvPr/>
        </p:nvSpPr>
        <p:spPr>
          <a:xfrm>
            <a:off x="3158469" y="6419654"/>
            <a:ext cx="492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Game Guild Event - Throw, Throw Burrito</a:t>
            </a:r>
          </a:p>
        </p:txBody>
      </p:sp>
    </p:spTree>
    <p:extLst>
      <p:ext uri="{BB962C8B-B14F-4D97-AF65-F5344CB8AC3E}">
        <p14:creationId xmlns:p14="http://schemas.microsoft.com/office/powerpoint/2010/main" val="54789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5E1CA1F5-DB90-6098-3CCB-C8111475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158"/>
          <a:stretch/>
        </p:blipFill>
        <p:spPr bwMode="auto">
          <a:xfrm>
            <a:off x="20" y="-1"/>
            <a:ext cx="3997732" cy="44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AC94728-7E77-4888-187F-BFFC7A4B0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 r="-1" b="8670"/>
          <a:stretch/>
        </p:blipFill>
        <p:spPr bwMode="auto">
          <a:xfrm>
            <a:off x="4184069" y="-2"/>
            <a:ext cx="3027239" cy="22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97D1DC-F6EB-2D80-ADCC-4D961A644E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6" b="39699"/>
          <a:stretch/>
        </p:blipFill>
        <p:spPr>
          <a:xfrm>
            <a:off x="4184069" y="2406570"/>
            <a:ext cx="3027239" cy="2050948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6DC52171-0FB8-1BCF-5D95-310FBEFF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2" r="4" b="33141"/>
          <a:stretch/>
        </p:blipFill>
        <p:spPr bwMode="auto">
          <a:xfrm>
            <a:off x="-3717" y="4638290"/>
            <a:ext cx="3020892" cy="22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507C8C5C-109D-F099-57D7-71FCC0DC7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8" r="-2" b="36019"/>
          <a:stretch/>
        </p:blipFill>
        <p:spPr bwMode="auto">
          <a:xfrm>
            <a:off x="3184628" y="4629236"/>
            <a:ext cx="4026679" cy="2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EF6A73-EFD8-6B0D-67E1-1D2751226260}"/>
              </a:ext>
            </a:extLst>
          </p:cNvPr>
          <p:cNvSpPr txBox="1"/>
          <p:nvPr/>
        </p:nvSpPr>
        <p:spPr>
          <a:xfrm>
            <a:off x="7527223" y="2400475"/>
            <a:ext cx="3826578" cy="377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ighlight>
                  <a:srgbClr val="FFFFFF"/>
                </a:highlight>
              </a:rPr>
              <a:t>Advisor Wellbeing Event - 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Rooted in Resilience: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  <a:highlight>
                  <a:srgbClr val="FFFFFF"/>
                </a:highlight>
              </a:rPr>
              <a:t>Succulent Planting and Painting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2572324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Custom 2">
      <a:dk1>
        <a:srgbClr val="231F20"/>
      </a:dk1>
      <a:lt1>
        <a:srgbClr val="FFFFFF"/>
      </a:lt1>
      <a:dk2>
        <a:srgbClr val="231F20"/>
      </a:dk2>
      <a:lt2>
        <a:srgbClr val="FFFFFF"/>
      </a:lt2>
      <a:accent1>
        <a:srgbClr val="00B140"/>
      </a:accent1>
      <a:accent2>
        <a:srgbClr val="27251F"/>
      </a:accent2>
      <a:accent3>
        <a:srgbClr val="A2AAAD"/>
      </a:accent3>
      <a:accent4>
        <a:srgbClr val="E6E3D0"/>
      </a:accent4>
      <a:accent5>
        <a:srgbClr val="81D585"/>
      </a:accent5>
      <a:accent6>
        <a:srgbClr val="046A38"/>
      </a:accent6>
      <a:hlink>
        <a:srgbClr val="D5CB3B"/>
      </a:hlink>
      <a:folHlink>
        <a:srgbClr val="0070C0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FF477C-132F-44F8-8C56-EBFF95FAF9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ShojiVTI</Template>
  <TotalTime>142</TotalTime>
  <Words>679</Words>
  <Application>Microsoft Office PowerPoint</Application>
  <PresentationFormat>Widescreen</PresentationFormat>
  <Paragraphs>62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Meiryo</vt:lpstr>
      <vt:lpstr>Arial</vt:lpstr>
      <vt:lpstr>Calibri</vt:lpstr>
      <vt:lpstr>Corbel</vt:lpstr>
      <vt:lpstr>ShojiVTI</vt:lpstr>
      <vt:lpstr>Advisor Wellbeing:  The power of community in the workplace</vt:lpstr>
      <vt:lpstr>Agenda</vt:lpstr>
      <vt:lpstr>The power of community: Outcomes</vt:lpstr>
      <vt:lpstr>Administrative POV</vt:lpstr>
      <vt:lpstr>Advisor POV</vt:lpstr>
      <vt:lpstr>practical strategies for building advisor community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actionable  steps for implementation</vt:lpstr>
      <vt:lpstr>Build Community on Your Campus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cp:lastModifiedBy>Davis, Sarah</cp:lastModifiedBy>
  <cp:revision>3</cp:revision>
  <dcterms:created xsi:type="dcterms:W3CDTF">2024-02-14T18:58:31Z</dcterms:created>
  <dcterms:modified xsi:type="dcterms:W3CDTF">2024-09-17T19:36:31Z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