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  <p:sldMasterId id="2147483706" r:id="rId6"/>
    <p:sldMasterId id="2147483721" r:id="rId7"/>
    <p:sldMasterId id="2147483726" r:id="rId8"/>
    <p:sldMasterId id="2147483731" r:id="rId9"/>
  </p:sldMasterIdLst>
  <p:notesMasterIdLst>
    <p:notesMasterId r:id="rId22"/>
  </p:notesMasterIdLst>
  <p:sldIdLst>
    <p:sldId id="257" r:id="rId10"/>
    <p:sldId id="258" r:id="rId11"/>
    <p:sldId id="269" r:id="rId12"/>
    <p:sldId id="259" r:id="rId13"/>
    <p:sldId id="277" r:id="rId14"/>
    <p:sldId id="262" r:id="rId15"/>
    <p:sldId id="260" r:id="rId16"/>
    <p:sldId id="264" r:id="rId17"/>
    <p:sldId id="266" r:id="rId18"/>
    <p:sldId id="267" r:id="rId19"/>
    <p:sldId id="268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646"/>
    <a:srgbClr val="E7AA28"/>
    <a:srgbClr val="1E2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6CA08E-3FC0-8644-A34A-4F8B33FAEBE8}" v="759" dt="2024-09-18T08:42:55.929"/>
    <p1510:client id="{F3AA9A1D-8261-4312-879F-26FBE53A47AF}" v="1162" dt="2024-09-18T13:35:06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Paden" userId="459d727c-9935-4840-9451-eb433fcef2ee" providerId="ADAL" clId="{F3AA9A1D-8261-4312-879F-26FBE53A47AF}"/>
    <pc:docChg chg="custSel addSld delSld modSld">
      <pc:chgData name="Michelle Paden" userId="459d727c-9935-4840-9451-eb433fcef2ee" providerId="ADAL" clId="{F3AA9A1D-8261-4312-879F-26FBE53A47AF}" dt="2024-09-18T13:35:06.920" v="1160" actId="20577"/>
      <pc:docMkLst>
        <pc:docMk/>
      </pc:docMkLst>
      <pc:sldChg chg="modSp mod">
        <pc:chgData name="Michelle Paden" userId="459d727c-9935-4840-9451-eb433fcef2ee" providerId="ADAL" clId="{F3AA9A1D-8261-4312-879F-26FBE53A47AF}" dt="2024-09-18T13:35:06.920" v="1160" actId="20577"/>
        <pc:sldMkLst>
          <pc:docMk/>
          <pc:sldMk cId="2308570229" sldId="258"/>
        </pc:sldMkLst>
        <pc:spChg chg="mod">
          <ac:chgData name="Michelle Paden" userId="459d727c-9935-4840-9451-eb433fcef2ee" providerId="ADAL" clId="{F3AA9A1D-8261-4312-879F-26FBE53A47AF}" dt="2024-09-18T13:35:06.920" v="1160" actId="20577"/>
          <ac:spMkLst>
            <pc:docMk/>
            <pc:sldMk cId="2308570229" sldId="258"/>
            <ac:spMk id="3" creationId="{2859FFDF-9685-B150-48E8-AE0DDDF9CFB4}"/>
          </ac:spMkLst>
        </pc:spChg>
      </pc:sldChg>
      <pc:sldChg chg="addSp modSp mod">
        <pc:chgData name="Michelle Paden" userId="459d727c-9935-4840-9451-eb433fcef2ee" providerId="ADAL" clId="{F3AA9A1D-8261-4312-879F-26FBE53A47AF}" dt="2024-09-18T13:33:53.976" v="1142" actId="1076"/>
        <pc:sldMkLst>
          <pc:docMk/>
          <pc:sldMk cId="3200057209" sldId="259"/>
        </pc:sldMkLst>
        <pc:spChg chg="add mod">
          <ac:chgData name="Michelle Paden" userId="459d727c-9935-4840-9451-eb433fcef2ee" providerId="ADAL" clId="{F3AA9A1D-8261-4312-879F-26FBE53A47AF}" dt="2024-09-18T13:33:53.976" v="1142" actId="1076"/>
          <ac:spMkLst>
            <pc:docMk/>
            <pc:sldMk cId="3200057209" sldId="259"/>
            <ac:spMk id="2" creationId="{1276CB78-F1BB-7BEA-FA99-7461EBD22623}"/>
          </ac:spMkLst>
        </pc:spChg>
      </pc:sldChg>
      <pc:sldChg chg="del">
        <pc:chgData name="Michelle Paden" userId="459d727c-9935-4840-9451-eb433fcef2ee" providerId="ADAL" clId="{F3AA9A1D-8261-4312-879F-26FBE53A47AF}" dt="2024-09-18T13:06:14.129" v="382" actId="2696"/>
        <pc:sldMkLst>
          <pc:docMk/>
          <pc:sldMk cId="3622751645" sldId="265"/>
        </pc:sldMkLst>
      </pc:sldChg>
      <pc:sldChg chg="modSp mod">
        <pc:chgData name="Michelle Paden" userId="459d727c-9935-4840-9451-eb433fcef2ee" providerId="ADAL" clId="{F3AA9A1D-8261-4312-879F-26FBE53A47AF}" dt="2024-09-18T13:13:15.659" v="956" actId="20577"/>
        <pc:sldMkLst>
          <pc:docMk/>
          <pc:sldMk cId="3468464290" sldId="267"/>
        </pc:sldMkLst>
        <pc:spChg chg="mod">
          <ac:chgData name="Michelle Paden" userId="459d727c-9935-4840-9451-eb433fcef2ee" providerId="ADAL" clId="{F3AA9A1D-8261-4312-879F-26FBE53A47AF}" dt="2024-09-18T13:13:15.659" v="956" actId="20577"/>
          <ac:spMkLst>
            <pc:docMk/>
            <pc:sldMk cId="3468464290" sldId="267"/>
            <ac:spMk id="9" creationId="{52FD6EA2-8412-2BE6-A9AE-A0E36739C263}"/>
          </ac:spMkLst>
        </pc:spChg>
      </pc:sldChg>
      <pc:sldChg chg="addSp delSp modSp mod">
        <pc:chgData name="Michelle Paden" userId="459d727c-9935-4840-9451-eb433fcef2ee" providerId="ADAL" clId="{F3AA9A1D-8261-4312-879F-26FBE53A47AF}" dt="2024-09-18T13:17:03.508" v="1033" actId="20577"/>
        <pc:sldMkLst>
          <pc:docMk/>
          <pc:sldMk cId="878898368" sldId="268"/>
        </pc:sldMkLst>
        <pc:spChg chg="del">
          <ac:chgData name="Michelle Paden" userId="459d727c-9935-4840-9451-eb433fcef2ee" providerId="ADAL" clId="{F3AA9A1D-8261-4312-879F-26FBE53A47AF}" dt="2024-09-18T13:04:31.048" v="327" actId="478"/>
          <ac:spMkLst>
            <pc:docMk/>
            <pc:sldMk cId="878898368" sldId="268"/>
            <ac:spMk id="4" creationId="{62C6518A-3BDD-BAE5-0F1C-FC50AB4716AA}"/>
          </ac:spMkLst>
        </pc:spChg>
        <pc:spChg chg="mod">
          <ac:chgData name="Michelle Paden" userId="459d727c-9935-4840-9451-eb433fcef2ee" providerId="ADAL" clId="{F3AA9A1D-8261-4312-879F-26FBE53A47AF}" dt="2024-09-18T13:17:03.508" v="1033" actId="20577"/>
          <ac:spMkLst>
            <pc:docMk/>
            <pc:sldMk cId="878898368" sldId="268"/>
            <ac:spMk id="5" creationId="{2EA6E70B-521C-0B68-309F-49047D865DCD}"/>
          </ac:spMkLst>
        </pc:spChg>
        <pc:spChg chg="del mod">
          <ac:chgData name="Michelle Paden" userId="459d727c-9935-4840-9451-eb433fcef2ee" providerId="ADAL" clId="{F3AA9A1D-8261-4312-879F-26FBE53A47AF}" dt="2024-09-18T13:06:02.275" v="380" actId="478"/>
          <ac:spMkLst>
            <pc:docMk/>
            <pc:sldMk cId="878898368" sldId="268"/>
            <ac:spMk id="6" creationId="{808C69C1-215F-620D-CFC3-4E422603F2C9}"/>
          </ac:spMkLst>
        </pc:spChg>
        <pc:spChg chg="add mod">
          <ac:chgData name="Michelle Paden" userId="459d727c-9935-4840-9451-eb433fcef2ee" providerId="ADAL" clId="{F3AA9A1D-8261-4312-879F-26FBE53A47AF}" dt="2024-09-18T13:11:56.688" v="907" actId="20577"/>
          <ac:spMkLst>
            <pc:docMk/>
            <pc:sldMk cId="878898368" sldId="268"/>
            <ac:spMk id="7" creationId="{A4960942-71A7-A284-286F-81AB73A9329B}"/>
          </ac:spMkLst>
        </pc:spChg>
        <pc:picChg chg="del">
          <ac:chgData name="Michelle Paden" userId="459d727c-9935-4840-9451-eb433fcef2ee" providerId="ADAL" clId="{F3AA9A1D-8261-4312-879F-26FBE53A47AF}" dt="2024-09-18T13:04:28.904" v="326" actId="478"/>
          <ac:picMkLst>
            <pc:docMk/>
            <pc:sldMk cId="878898368" sldId="268"/>
            <ac:picMk id="3" creationId="{28A32951-E979-71C1-8667-AA4412065620}"/>
          </ac:picMkLst>
        </pc:picChg>
      </pc:sldChg>
      <pc:sldChg chg="del">
        <pc:chgData name="Michelle Paden" userId="459d727c-9935-4840-9451-eb433fcef2ee" providerId="ADAL" clId="{F3AA9A1D-8261-4312-879F-26FBE53A47AF}" dt="2024-09-18T13:06:10.562" v="381" actId="2696"/>
        <pc:sldMkLst>
          <pc:docMk/>
          <pc:sldMk cId="3178664411" sldId="271"/>
        </pc:sldMkLst>
      </pc:sldChg>
      <pc:sldChg chg="del">
        <pc:chgData name="Michelle Paden" userId="459d727c-9935-4840-9451-eb433fcef2ee" providerId="ADAL" clId="{F3AA9A1D-8261-4312-879F-26FBE53A47AF}" dt="2024-09-18T13:06:20.025" v="383" actId="2696"/>
        <pc:sldMkLst>
          <pc:docMk/>
          <pc:sldMk cId="783714023" sldId="273"/>
        </pc:sldMkLst>
      </pc:sldChg>
      <pc:sldChg chg="del">
        <pc:chgData name="Michelle Paden" userId="459d727c-9935-4840-9451-eb433fcef2ee" providerId="ADAL" clId="{F3AA9A1D-8261-4312-879F-26FBE53A47AF}" dt="2024-09-18T13:06:26.783" v="384" actId="2696"/>
        <pc:sldMkLst>
          <pc:docMk/>
          <pc:sldMk cId="904366762" sldId="275"/>
        </pc:sldMkLst>
      </pc:sldChg>
      <pc:sldChg chg="addSp delSp modSp new mod modClrScheme chgLayout">
        <pc:chgData name="Michelle Paden" userId="459d727c-9935-4840-9451-eb433fcef2ee" providerId="ADAL" clId="{F3AA9A1D-8261-4312-879F-26FBE53A47AF}" dt="2024-09-18T13:34:02.532" v="1143" actId="255"/>
        <pc:sldMkLst>
          <pc:docMk/>
          <pc:sldMk cId="2390993336" sldId="277"/>
        </pc:sldMkLst>
        <pc:spChg chg="del mod ord">
          <ac:chgData name="Michelle Paden" userId="459d727c-9935-4840-9451-eb433fcef2ee" providerId="ADAL" clId="{F3AA9A1D-8261-4312-879F-26FBE53A47AF}" dt="2024-09-18T13:18:10.230" v="1035" actId="700"/>
          <ac:spMkLst>
            <pc:docMk/>
            <pc:sldMk cId="2390993336" sldId="277"/>
            <ac:spMk id="2" creationId="{785038DB-196A-1800-FF08-0D2A157A1E02}"/>
          </ac:spMkLst>
        </pc:spChg>
        <pc:spChg chg="del mod ord">
          <ac:chgData name="Michelle Paden" userId="459d727c-9935-4840-9451-eb433fcef2ee" providerId="ADAL" clId="{F3AA9A1D-8261-4312-879F-26FBE53A47AF}" dt="2024-09-18T13:18:10.230" v="1035" actId="700"/>
          <ac:spMkLst>
            <pc:docMk/>
            <pc:sldMk cId="2390993336" sldId="277"/>
            <ac:spMk id="3" creationId="{53303622-5EF8-02AE-A4B5-A3F61AD2BA4E}"/>
          </ac:spMkLst>
        </pc:spChg>
        <pc:spChg chg="add del mod ord">
          <ac:chgData name="Michelle Paden" userId="459d727c-9935-4840-9451-eb433fcef2ee" providerId="ADAL" clId="{F3AA9A1D-8261-4312-879F-26FBE53A47AF}" dt="2024-09-18T13:18:16.984" v="1036" actId="478"/>
          <ac:spMkLst>
            <pc:docMk/>
            <pc:sldMk cId="2390993336" sldId="277"/>
            <ac:spMk id="4" creationId="{8933DB5B-F691-FC63-27A1-8E943892D05A}"/>
          </ac:spMkLst>
        </pc:spChg>
        <pc:spChg chg="add del mod ord">
          <ac:chgData name="Michelle Paden" userId="459d727c-9935-4840-9451-eb433fcef2ee" providerId="ADAL" clId="{F3AA9A1D-8261-4312-879F-26FBE53A47AF}" dt="2024-09-18T13:18:18.332" v="1037" actId="478"/>
          <ac:spMkLst>
            <pc:docMk/>
            <pc:sldMk cId="2390993336" sldId="277"/>
            <ac:spMk id="5" creationId="{6C9F9380-09D7-1643-6D53-AD51305B0100}"/>
          </ac:spMkLst>
        </pc:spChg>
        <pc:spChg chg="add mod">
          <ac:chgData name="Michelle Paden" userId="459d727c-9935-4840-9451-eb433fcef2ee" providerId="ADAL" clId="{F3AA9A1D-8261-4312-879F-26FBE53A47AF}" dt="2024-09-18T13:34:02.532" v="1143" actId="255"/>
          <ac:spMkLst>
            <pc:docMk/>
            <pc:sldMk cId="2390993336" sldId="277"/>
            <ac:spMk id="15" creationId="{E504B612-1DEE-8A0D-4F93-9D9B07D307CC}"/>
          </ac:spMkLst>
        </pc:spChg>
        <pc:picChg chg="add del mod">
          <ac:chgData name="Michelle Paden" userId="459d727c-9935-4840-9451-eb433fcef2ee" providerId="ADAL" clId="{F3AA9A1D-8261-4312-879F-26FBE53A47AF}" dt="2024-09-18T13:21:20.800" v="1049" actId="478"/>
          <ac:picMkLst>
            <pc:docMk/>
            <pc:sldMk cId="2390993336" sldId="277"/>
            <ac:picMk id="7" creationId="{C1E3766A-1315-F0E3-E968-F791378C15C1}"/>
          </ac:picMkLst>
        </pc:picChg>
        <pc:picChg chg="add del mod">
          <ac:chgData name="Michelle Paden" userId="459d727c-9935-4840-9451-eb433fcef2ee" providerId="ADAL" clId="{F3AA9A1D-8261-4312-879F-26FBE53A47AF}" dt="2024-09-18T13:21:02.350" v="1044" actId="478"/>
          <ac:picMkLst>
            <pc:docMk/>
            <pc:sldMk cId="2390993336" sldId="277"/>
            <ac:picMk id="8" creationId="{94FC38E1-6E4D-FE50-1489-241B0301754D}"/>
          </ac:picMkLst>
        </pc:picChg>
        <pc:picChg chg="add del mod">
          <ac:chgData name="Michelle Paden" userId="459d727c-9935-4840-9451-eb433fcef2ee" providerId="ADAL" clId="{F3AA9A1D-8261-4312-879F-26FBE53A47AF}" dt="2024-09-18T13:21:21.536" v="1050" actId="478"/>
          <ac:picMkLst>
            <pc:docMk/>
            <pc:sldMk cId="2390993336" sldId="277"/>
            <ac:picMk id="10" creationId="{4F1D72DA-B84F-4400-4BB7-56B2D95A1B63}"/>
          </ac:picMkLst>
        </pc:picChg>
        <pc:picChg chg="add mod">
          <ac:chgData name="Michelle Paden" userId="459d727c-9935-4840-9451-eb433fcef2ee" providerId="ADAL" clId="{F3AA9A1D-8261-4312-879F-26FBE53A47AF}" dt="2024-09-18T13:27:10.623" v="1061" actId="1076"/>
          <ac:picMkLst>
            <pc:docMk/>
            <pc:sldMk cId="2390993336" sldId="277"/>
            <ac:picMk id="12" creationId="{BAD0998F-9049-5F22-D0B6-BFE6AE160E84}"/>
          </ac:picMkLst>
        </pc:picChg>
        <pc:picChg chg="add mod">
          <ac:chgData name="Michelle Paden" userId="459d727c-9935-4840-9451-eb433fcef2ee" providerId="ADAL" clId="{F3AA9A1D-8261-4312-879F-26FBE53A47AF}" dt="2024-09-18T13:27:31.086" v="1062"/>
          <ac:picMkLst>
            <pc:docMk/>
            <pc:sldMk cId="2390993336" sldId="277"/>
            <ac:picMk id="14" creationId="{DB28DEEA-B14B-28FE-6C9F-3AAAB46E049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7A322-1821-8345-8CBB-7DC77739342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FE162-6961-F348-8D7F-83D1B357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6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new slide in the menu bar then select template of choice for title slide and title/text slide formats. You can choose from various colors and textured backgrounds. Displayed is suggested font size and color.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FE162-6961-F348-8D7F-83D1B35771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6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 of title and text slide with one column format – blue background and topo texture.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FE162-6961-F348-8D7F-83D1B35771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6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 slide with title and text in two column format - Gold background with topo texture.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FE162-6961-F348-8D7F-83D1B35771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8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 of title and text slide with one column format – blue background and topo texture.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FE162-6961-F348-8D7F-83D1B35771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18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Example slide with title and text in two column format - Gold background with line texture.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FE162-6961-F348-8D7F-83D1B35771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0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r>
              <a:rPr lang="en-US" b="1" i="0">
                <a:solidFill>
                  <a:srgbClr val="313537"/>
                </a:solidFill>
                <a:effectLst/>
                <a:highlight>
                  <a:srgbClr val="FFFFFF"/>
                </a:highlight>
                <a:latin typeface="var(--font-family-head)"/>
              </a:rPr>
              <a:t>Questions to consider:</a:t>
            </a:r>
            <a:br>
              <a:rPr lang="en-US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ar(--font-family-head)"/>
              </a:rPr>
            </a:br>
            <a:endParaRPr lang="en-US" b="1" i="0">
              <a:solidFill>
                <a:srgbClr val="000000"/>
              </a:solidFill>
              <a:effectLst/>
              <a:highlight>
                <a:srgbClr val="FFFFFF"/>
              </a:highlight>
              <a:latin typeface="merriweather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bullet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Are you interested in learning more about </a:t>
            </a:r>
            <a:r>
              <a:rPr lang="en-US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ar(--font-family-body)"/>
              </a:rPr>
              <a:t>what supports already exist</a:t>
            </a: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 for undergraduate and/or graduate first-generation students?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bullet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 Are you looking to</a:t>
            </a:r>
            <a:r>
              <a:rPr lang="en-US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ar(--font-family-body)"/>
              </a:rPr>
              <a:t> identify first-generation allies or staff/faculty</a:t>
            </a: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 who identify as first-generation?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bullet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Is your ultimate goal to </a:t>
            </a:r>
            <a:r>
              <a:rPr lang="en-US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ar(--font-family-body)"/>
              </a:rPr>
              <a:t>identify and eliminate gaps</a:t>
            </a: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 in student services?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bullet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Are you looking for successful </a:t>
            </a:r>
            <a:r>
              <a:rPr lang="en-US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ar(--font-family-body)"/>
              </a:rPr>
              <a:t>programs and services to scale?</a:t>
            </a: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merriweather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bullet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Are you looking to </a:t>
            </a:r>
            <a:r>
              <a:rPr lang="en-US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ar(--font-family-body)"/>
              </a:rPr>
              <a:t>identify key stakeholders to serve</a:t>
            </a: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 on the steering committee or working groups?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bullet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Are you looking to </a:t>
            </a:r>
            <a:r>
              <a:rPr lang="en-US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ar(--font-family-body)"/>
              </a:rPr>
              <a:t>identify internal and external stakeholders</a:t>
            </a: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 who can be </a:t>
            </a:r>
            <a:r>
              <a:rPr lang="en-US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ar(--font-family-body)"/>
              </a:rPr>
              <a:t>champions or community collaborators</a:t>
            </a: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 for first-generation efforts?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merriweather" panose="00000500000000000000" pitchFamily="2" charset="0"/>
            </a:endParaRPr>
          </a:p>
          <a:p>
            <a:pPr algn="l" fontAlgn="base" latinLnBrk="0"/>
            <a:r>
              <a:rPr lang="en-US" b="1" i="0">
                <a:solidFill>
                  <a:srgbClr val="313537"/>
                </a:solidFill>
                <a:effectLst/>
                <a:highlight>
                  <a:srgbClr val="FFFFFF"/>
                </a:highlight>
                <a:latin typeface="var(--font-family-head)"/>
              </a:rPr>
              <a:t>Action Plan Questions to consider:</a:t>
            </a:r>
            <a:br>
              <a:rPr lang="en-US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ar(--font-family-head)"/>
              </a:rPr>
            </a:br>
            <a:endParaRPr lang="en-US" b="1" i="0">
              <a:solidFill>
                <a:srgbClr val="000000"/>
              </a:solidFill>
              <a:effectLst/>
              <a:highlight>
                <a:srgbClr val="FFFFFF"/>
              </a:highlight>
              <a:latin typeface="merriweather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bullet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Who needs to be included in order to get a complete picture of first-generation support across the institution (i.e. undergrad and graduate students, staff, faculty, alumni, etc.)?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bullet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What is the best way to gather information from students? How can you involve students to assist with brainstorming and solicit information from peers?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bullet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What is the most efficient method of collecting program and/or staff information?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bullet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If utilizing multiple methods to collect information, how will you consolidate the information?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merriweather" panose="00000500000000000000" pitchFamily="2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FE162-6961-F348-8D7F-83D1B35771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3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65F2DD-A600-30D5-4A8D-B5082D98F0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72640" y="2011522"/>
            <a:ext cx="9144000" cy="2682398"/>
          </a:xfrm>
        </p:spPr>
        <p:txBody>
          <a:bodyPr anchor="b">
            <a:normAutofit/>
          </a:bodyPr>
          <a:lstStyle>
            <a:lvl1pPr algn="l">
              <a:lnSpc>
                <a:spcPts val="6000"/>
              </a:lnSpc>
              <a:defRPr sz="6600" b="1" i="0">
                <a:solidFill>
                  <a:srgbClr val="E7AA28"/>
                </a:solidFill>
                <a:latin typeface="HelveticaNeueLT Std Blk Cn" panose="020B0604020202020204" pitchFamily="34" charset="0"/>
              </a:defRPr>
            </a:lvl1pPr>
          </a:lstStyle>
          <a:p>
            <a:r>
              <a:rPr lang="en-US"/>
              <a:t>TITLE HERE</a:t>
            </a:r>
            <a:br>
              <a:rPr lang="en-US"/>
            </a:br>
            <a:r>
              <a:rPr lang="en-US"/>
              <a:t>SECOND LINE FOR TITLE</a:t>
            </a:r>
            <a:br>
              <a:rPr lang="en-US"/>
            </a:b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71FA41-14B9-37C0-6F19-6E6DECEEF3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72640" y="4049078"/>
            <a:ext cx="9144000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 Title Here </a:t>
            </a:r>
          </a:p>
        </p:txBody>
      </p:sp>
    </p:spTree>
    <p:extLst>
      <p:ext uri="{BB962C8B-B14F-4D97-AF65-F5344CB8AC3E}">
        <p14:creationId xmlns:p14="http://schemas.microsoft.com/office/powerpoint/2010/main" val="77823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1BF0A20-4898-5141-6316-276556073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032646"/>
                </a:solidFill>
                <a:latin typeface="HelveticaNeueLT Std Blk Cn" panose="020B0604020202020204" pitchFamily="34" charset="0"/>
              </a:defRPr>
            </a:lvl1pPr>
          </a:lstStyle>
          <a:p>
            <a:r>
              <a:rPr lang="en-US"/>
              <a:t>Title Slide Headline with Line Background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2E40D3-2387-EB21-6A2B-A200F3BD0B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032646"/>
                </a:solidFill>
                <a:latin typeface="HelveticaNeueLT Std" panose="020B0604020202020204" pitchFamily="34" charset="0"/>
              </a:defRPr>
            </a:lvl1pPr>
            <a:lvl2pPr>
              <a:buClr>
                <a:srgbClr val="032646"/>
              </a:buClr>
              <a:defRPr sz="2000" b="1" i="0">
                <a:solidFill>
                  <a:schemeClr val="bg1"/>
                </a:solidFill>
                <a:latin typeface="HelveticaNeueLT Std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5pPr>
          </a:lstStyle>
          <a:p>
            <a:pPr lvl="0"/>
            <a:r>
              <a:rPr lang="en-US"/>
              <a:t>First Level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711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10575DD-EEC8-E66F-6F69-19A5A8D9DDC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90600" y="1825625"/>
            <a:ext cx="4876801" cy="4351338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032646"/>
                </a:solidFill>
                <a:latin typeface="HelveticaNeueLT Std" panose="020B0604020202020204" pitchFamily="34" charset="0"/>
              </a:defRPr>
            </a:lvl1pPr>
            <a:lvl2pPr>
              <a:buClr>
                <a:srgbClr val="032646"/>
              </a:buClr>
              <a:defRPr sz="2000" b="1" i="0">
                <a:solidFill>
                  <a:schemeClr val="bg1"/>
                </a:solidFill>
                <a:latin typeface="HelveticaNeueLT Std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5pPr>
          </a:lstStyle>
          <a:p>
            <a:pPr lvl="0"/>
            <a:r>
              <a:rPr lang="en-US"/>
              <a:t>First Level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98F329-82B3-455E-EC8F-0E3D728EDE4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48400" y="1824379"/>
            <a:ext cx="4876801" cy="4351338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032646"/>
                </a:solidFill>
                <a:latin typeface="HelveticaNeueLT Std" panose="020B0604020202020204" pitchFamily="34" charset="0"/>
              </a:defRPr>
            </a:lvl1pPr>
            <a:lvl2pPr>
              <a:buClr>
                <a:srgbClr val="032646"/>
              </a:buClr>
              <a:defRPr sz="2000" b="1" i="0">
                <a:solidFill>
                  <a:schemeClr val="bg1"/>
                </a:solidFill>
                <a:latin typeface="HelveticaNeueLT Std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5pPr>
          </a:lstStyle>
          <a:p>
            <a:pPr lvl="0"/>
            <a:r>
              <a:rPr lang="en-US"/>
              <a:t>First Level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29368-8D9F-620D-A323-75530CB3AA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6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032646"/>
                </a:solidFill>
                <a:latin typeface="HelveticaNeueLT Std Blk Cn" panose="020B0604020202020204" pitchFamily="34" charset="0"/>
              </a:defRPr>
            </a:lvl1pPr>
          </a:lstStyle>
          <a:p>
            <a:r>
              <a:rPr lang="en-US"/>
              <a:t>Title Slide Headline with Line Background </a:t>
            </a:r>
          </a:p>
        </p:txBody>
      </p:sp>
    </p:spTree>
    <p:extLst>
      <p:ext uri="{BB962C8B-B14F-4D97-AF65-F5344CB8AC3E}">
        <p14:creationId xmlns:p14="http://schemas.microsoft.com/office/powerpoint/2010/main" val="339107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1C920-2FB9-1DE9-CFCD-B43BC764A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i="0">
                <a:solidFill>
                  <a:srgbClr val="E7AA28"/>
                </a:solidFill>
                <a:latin typeface="HelveticaNeueLT Std Blk Cn" panose="020B0604020202020204" pitchFamily="34" charset="0"/>
              </a:defRPr>
            </a:lvl1pPr>
          </a:lstStyle>
          <a:p>
            <a:r>
              <a:rPr lang="en-US"/>
              <a:t>Title Slide Headline with Topo 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5C43A-9069-151A-39A0-76F34A83AD6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400" b="1" i="0">
                <a:solidFill>
                  <a:srgbClr val="E7AA28"/>
                </a:solidFill>
                <a:latin typeface="HelveticaNeueLT Std" panose="020B0604020202020204" pitchFamily="34" charset="0"/>
              </a:defRPr>
            </a:lvl1pPr>
            <a:lvl2pPr>
              <a:buClr>
                <a:srgbClr val="E7AA28"/>
              </a:buClr>
              <a:defRPr sz="20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5pPr>
          </a:lstStyle>
          <a:p>
            <a:pPr lvl="0"/>
            <a:r>
              <a:rPr lang="en-US"/>
              <a:t>First Level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13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413B85-3FF8-89DE-EDF0-B4FEEDB099D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90600" y="1825625"/>
            <a:ext cx="4876801" cy="4351338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E7AA28"/>
                </a:solidFill>
                <a:latin typeface="HelveticaNeueLT Std" panose="020B0604020202020204" pitchFamily="34" charset="0"/>
              </a:defRPr>
            </a:lvl1pPr>
            <a:lvl2pPr>
              <a:buClr>
                <a:srgbClr val="E7AA28"/>
              </a:buClr>
              <a:defRPr sz="2000" b="1" i="0">
                <a:solidFill>
                  <a:schemeClr val="bg1"/>
                </a:solidFill>
                <a:latin typeface="HelveticaNeueLT Std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5pPr>
          </a:lstStyle>
          <a:p>
            <a:pPr lvl="0"/>
            <a:r>
              <a:rPr lang="en-US"/>
              <a:t>First Level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24FB50-B009-6611-2AE2-68B768A421C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48400" y="1824379"/>
            <a:ext cx="4876801" cy="4351338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E7AA28"/>
                </a:solidFill>
                <a:latin typeface="HelveticaNeueLT Std" panose="020B0604020202020204" pitchFamily="34" charset="0"/>
              </a:defRPr>
            </a:lvl1pPr>
            <a:lvl2pPr>
              <a:buClr>
                <a:srgbClr val="E7AA28"/>
              </a:buClr>
              <a:defRPr sz="2000" b="1" i="0">
                <a:solidFill>
                  <a:schemeClr val="bg1"/>
                </a:solidFill>
                <a:latin typeface="HelveticaNeueLT Std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5pPr>
          </a:lstStyle>
          <a:p>
            <a:pPr lvl="0"/>
            <a:r>
              <a:rPr lang="en-US"/>
              <a:t>First Level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4DFC7-A120-603F-FF72-32F93AE7D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6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E7AA28"/>
                </a:solidFill>
                <a:latin typeface="HelveticaNeueLT Std Blk Cn" panose="020B0604020202020204" pitchFamily="34" charset="0"/>
              </a:defRPr>
            </a:lvl1pPr>
          </a:lstStyle>
          <a:p>
            <a:r>
              <a:rPr lang="en-US"/>
              <a:t>Title Slide Headline with Topo Background </a:t>
            </a:r>
          </a:p>
        </p:txBody>
      </p:sp>
    </p:spTree>
    <p:extLst>
      <p:ext uri="{BB962C8B-B14F-4D97-AF65-F5344CB8AC3E}">
        <p14:creationId xmlns:p14="http://schemas.microsoft.com/office/powerpoint/2010/main" val="179159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56CBE6B-1596-FADB-32E0-5EFB9EB56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032646"/>
                </a:solidFill>
                <a:latin typeface="HelveticaNeueLT Std Blk Cn" panose="020B0604020202020204" pitchFamily="34" charset="0"/>
              </a:defRPr>
            </a:lvl1pPr>
          </a:lstStyle>
          <a:p>
            <a:r>
              <a:rPr lang="en-US"/>
              <a:t>Title Slide Headline with Topo Background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37F5E5-4BA4-5CC1-53C2-FF58A6AC3E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032646"/>
                </a:solidFill>
                <a:latin typeface="HelveticaNeueLT Std" panose="020B0604020202020204" pitchFamily="34" charset="0"/>
              </a:defRPr>
            </a:lvl1pPr>
            <a:lvl2pPr>
              <a:buClr>
                <a:srgbClr val="032646"/>
              </a:buClr>
              <a:defRPr sz="2000" b="1" i="0">
                <a:solidFill>
                  <a:schemeClr val="bg1"/>
                </a:solidFill>
                <a:latin typeface="HelveticaNeueLT Std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5pPr>
          </a:lstStyle>
          <a:p>
            <a:pPr lvl="0"/>
            <a:r>
              <a:rPr lang="en-US"/>
              <a:t>First Level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70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8F2A90-1415-3BFA-C6C4-8318786615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90600" y="1825625"/>
            <a:ext cx="4876801" cy="4351338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032646"/>
                </a:solidFill>
                <a:latin typeface="HelveticaNeueLT Std" panose="020B0604020202020204" pitchFamily="34" charset="0"/>
              </a:defRPr>
            </a:lvl1pPr>
            <a:lvl2pPr>
              <a:buClr>
                <a:srgbClr val="032646"/>
              </a:buClr>
              <a:defRPr sz="2000" b="1" i="0">
                <a:solidFill>
                  <a:schemeClr val="bg1"/>
                </a:solidFill>
                <a:latin typeface="HelveticaNeueLT Std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5pPr>
          </a:lstStyle>
          <a:p>
            <a:pPr lvl="0"/>
            <a:r>
              <a:rPr lang="en-US"/>
              <a:t>First Level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075783-C264-57CA-CD1E-D88D0A16160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48400" y="1824379"/>
            <a:ext cx="4876801" cy="4351338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032646"/>
                </a:solidFill>
                <a:latin typeface="HelveticaNeueLT Std" panose="020B0604020202020204" pitchFamily="34" charset="0"/>
              </a:defRPr>
            </a:lvl1pPr>
            <a:lvl2pPr>
              <a:buClr>
                <a:srgbClr val="032646"/>
              </a:buClr>
              <a:defRPr sz="2000" b="1" i="0">
                <a:solidFill>
                  <a:schemeClr val="bg1"/>
                </a:solidFill>
                <a:latin typeface="HelveticaNeueLT Std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5pPr>
          </a:lstStyle>
          <a:p>
            <a:pPr lvl="0"/>
            <a:r>
              <a:rPr lang="en-US"/>
              <a:t>First Level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6CC581-8CE0-DC8C-556C-3C757AF39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7163" y="365125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032646"/>
                </a:solidFill>
                <a:latin typeface="HelveticaNeueLT Std Blk Cn" panose="020B0604020202020204" pitchFamily="34" charset="0"/>
              </a:defRPr>
            </a:lvl1pPr>
          </a:lstStyle>
          <a:p>
            <a:r>
              <a:rPr lang="en-US"/>
              <a:t>Title Slide Headline with Topo Background </a:t>
            </a:r>
          </a:p>
        </p:txBody>
      </p:sp>
    </p:spTree>
    <p:extLst>
      <p:ext uri="{BB962C8B-B14F-4D97-AF65-F5344CB8AC3E}">
        <p14:creationId xmlns:p14="http://schemas.microsoft.com/office/powerpoint/2010/main" val="120802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3180B61-1E40-5295-457E-5947CCFC1B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E7AA28"/>
                </a:solidFill>
                <a:latin typeface="HelveticaNeueLT Std Blk Cn" panose="020B0604020202020204" pitchFamily="34" charset="0"/>
              </a:defRPr>
            </a:lvl1pPr>
          </a:lstStyle>
          <a:p>
            <a:r>
              <a:rPr lang="en-US"/>
              <a:t>Title Slide Headline with Line Background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003062-EA5D-2869-0712-63AAFC99F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E7AA28"/>
                </a:solidFill>
                <a:latin typeface="HelveticaNeueLT Std" panose="020B0604020202020204" pitchFamily="34" charset="0"/>
              </a:defRPr>
            </a:lvl1pPr>
            <a:lvl2pPr>
              <a:buClr>
                <a:srgbClr val="E7AA28"/>
              </a:buClr>
              <a:defRPr sz="2000" b="1" i="0">
                <a:solidFill>
                  <a:schemeClr val="bg1"/>
                </a:solidFill>
                <a:latin typeface="HelveticaNeueLT Std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5pPr>
          </a:lstStyle>
          <a:p>
            <a:pPr lvl="0"/>
            <a:r>
              <a:rPr lang="en-US"/>
              <a:t>First Level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702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DE2AB5-CAE0-002A-137A-6DACDB196FF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90600" y="1825625"/>
            <a:ext cx="4876801" cy="4351338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E7AA28"/>
                </a:solidFill>
                <a:latin typeface="HelveticaNeueLT Std" panose="020B0604020202020204" pitchFamily="34" charset="0"/>
              </a:defRPr>
            </a:lvl1pPr>
            <a:lvl2pPr>
              <a:buClr>
                <a:srgbClr val="E7AA28"/>
              </a:buClr>
              <a:defRPr sz="2000" b="1" i="0">
                <a:solidFill>
                  <a:schemeClr val="bg1"/>
                </a:solidFill>
                <a:latin typeface="HelveticaNeueLT Std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5pPr>
          </a:lstStyle>
          <a:p>
            <a:pPr lvl="0"/>
            <a:r>
              <a:rPr lang="en-US"/>
              <a:t>First Level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39DC82-A93F-AB9E-D8EB-172DC641F6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48400" y="1824379"/>
            <a:ext cx="4876801" cy="4351338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E7AA28"/>
                </a:solidFill>
                <a:latin typeface="HelveticaNeueLT Std" panose="020B0604020202020204" pitchFamily="34" charset="0"/>
              </a:defRPr>
            </a:lvl1pPr>
            <a:lvl2pPr>
              <a:buClr>
                <a:srgbClr val="E7AA28"/>
              </a:buClr>
              <a:defRPr sz="2000" b="1" i="0">
                <a:solidFill>
                  <a:schemeClr val="bg1"/>
                </a:solidFill>
                <a:latin typeface="HelveticaNeueLT Std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5pPr>
          </a:lstStyle>
          <a:p>
            <a:pPr lvl="0"/>
            <a:r>
              <a:rPr lang="en-US"/>
              <a:t>First Level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5D21F-C25C-4D9B-EF6C-66371C557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7163" y="365125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E7AA28"/>
                </a:solidFill>
                <a:latin typeface="HelveticaNeueLT Std Blk Cn" panose="020B0604020202020204" pitchFamily="34" charset="0"/>
              </a:defRPr>
            </a:lvl1pPr>
          </a:lstStyle>
          <a:p>
            <a:r>
              <a:rPr lang="en-US"/>
              <a:t>Title Slide Headline with Line Background </a:t>
            </a:r>
          </a:p>
        </p:txBody>
      </p:sp>
    </p:spTree>
    <p:extLst>
      <p:ext uri="{BB962C8B-B14F-4D97-AF65-F5344CB8AC3E}">
        <p14:creationId xmlns:p14="http://schemas.microsoft.com/office/powerpoint/2010/main" val="4163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1E8F6EE-8CD8-73BC-F333-A4F2FC519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E7AA28"/>
                </a:solidFill>
                <a:latin typeface="HelveticaNeueLT Std Blk Cn" panose="020B0604020202020204" pitchFamily="34" charset="0"/>
              </a:defRPr>
            </a:lvl1pPr>
          </a:lstStyle>
          <a:p>
            <a:r>
              <a:rPr lang="en-US"/>
              <a:t>Title Slide Headline with Line Background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A2E569-13C8-9EE4-91E1-A14EBCCBF3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E7AA28"/>
                </a:solidFill>
                <a:latin typeface="HelveticaNeueLT Std" panose="020B0604020202020204" pitchFamily="34" charset="0"/>
              </a:defRPr>
            </a:lvl1pPr>
            <a:lvl2pPr>
              <a:buClr>
                <a:srgbClr val="E7AA28"/>
              </a:buClr>
              <a:defRPr sz="2000" b="1" i="0">
                <a:solidFill>
                  <a:schemeClr val="bg1"/>
                </a:solidFill>
                <a:latin typeface="HelveticaNeueLT Std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5pPr>
          </a:lstStyle>
          <a:p>
            <a:pPr lvl="0"/>
            <a:r>
              <a:rPr lang="en-US"/>
              <a:t>First Level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519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DDA2B-266F-1C8F-FDF1-49680D61A47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90600" y="1825625"/>
            <a:ext cx="4876801" cy="4351338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E7AA28"/>
                </a:solidFill>
                <a:latin typeface="HelveticaNeueLT Std" panose="020B0604020202020204" pitchFamily="34" charset="0"/>
              </a:defRPr>
            </a:lvl1pPr>
            <a:lvl2pPr>
              <a:buClr>
                <a:srgbClr val="E7AA28"/>
              </a:buClr>
              <a:defRPr sz="2000" b="1" i="0">
                <a:solidFill>
                  <a:schemeClr val="bg1"/>
                </a:solidFill>
                <a:latin typeface="HelveticaNeueLT Std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5pPr>
          </a:lstStyle>
          <a:p>
            <a:pPr lvl="0"/>
            <a:r>
              <a:rPr lang="en-US"/>
              <a:t>First Level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ADFC0C-8891-C7A3-2BDF-84533BE65A9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48400" y="1824379"/>
            <a:ext cx="4876801" cy="4351338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E7AA28"/>
                </a:solidFill>
                <a:latin typeface="HelveticaNeueLT Std" panose="020B0604020202020204" pitchFamily="34" charset="0"/>
              </a:defRPr>
            </a:lvl1pPr>
            <a:lvl2pPr>
              <a:buClr>
                <a:srgbClr val="E7AA28"/>
              </a:buClr>
              <a:defRPr sz="2000" b="1" i="0">
                <a:solidFill>
                  <a:schemeClr val="bg1"/>
                </a:solidFill>
                <a:latin typeface="HelveticaNeueLT Std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5pPr>
          </a:lstStyle>
          <a:p>
            <a:pPr lvl="0"/>
            <a:r>
              <a:rPr lang="en-US"/>
              <a:t>First Level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9C6625-F0A1-4259-3380-2BEE930D7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600" y="375064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E7AA28"/>
                </a:solidFill>
                <a:latin typeface="HelveticaNeueLT Std Blk Cn" panose="020B0604020202020204" pitchFamily="34" charset="0"/>
              </a:defRPr>
            </a:lvl1pPr>
          </a:lstStyle>
          <a:p>
            <a:r>
              <a:rPr lang="en-US"/>
              <a:t>Title Slide Headline with Line Background </a:t>
            </a:r>
          </a:p>
        </p:txBody>
      </p:sp>
    </p:spTree>
    <p:extLst>
      <p:ext uri="{BB962C8B-B14F-4D97-AF65-F5344CB8AC3E}">
        <p14:creationId xmlns:p14="http://schemas.microsoft.com/office/powerpoint/2010/main" val="401753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7D6F4-CFD8-3F44-819B-E3B80D88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E6949-47FA-484A-ADD6-2A76E221E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24E36-644C-804F-96A9-262D6A79E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D9A42-E90F-D647-925D-5F0A3FB990B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13E41-31F8-A542-A885-D21C6BF8D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6E100-6495-0240-9C43-8AFB99182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BD2E8-AC1F-0A43-9371-0178E4EDA6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E755A4F-BA48-7F0C-D258-CE461A5AEC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2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BEDF4C-08BA-BBC4-B7C0-FE20D2CE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D82C5-1347-E46B-0390-F90C47F69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535A8-0634-AF7B-27A7-A98574F29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DE86D-FE80-1A4B-AC78-DD95CA27B9B5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4DB97-2384-6EE3-B5D4-85BA496EE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2B6A1-5598-730B-69DA-25AD02F35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16C12-61A2-C746-BB13-FA2F257F8622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C0A2F9C5-816D-BA6F-6D51-B294497368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55EE49-0815-82CC-2314-56A2E950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322DA-52CE-9AA9-9B02-08E8B8CCA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B18D9-16E0-6B6A-2D75-536474200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6DF7-62F2-2B46-B3E9-9FEAEDCCFC8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B0309-3915-C2C3-1AA8-359BC13D9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CEB50-0AB2-1D13-F9A9-5A7B14F9D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EE47C-CA15-0544-8BB4-FDD80FFA772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5FC0DDB2-1DA5-6D4B-D470-960191C5C4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3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9989DA-A7BC-F6A2-506C-A6031B67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1EA9-8D6F-71ED-035C-29F7388F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ACEAA-6B0C-6A25-8609-7A28D70C3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8F958-D849-B741-A8FE-69516606993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A8DCA-8E8A-5261-D876-B01619345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673EA-77D8-A2AB-E8C3-14B9BE3FE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9EB27-DF98-AB42-9144-55B089B1F1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1576B4D-A49B-041D-90D2-968E797339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7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E9FEC-A225-82FC-F26B-18698371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D30FB-AAB6-B289-ACDA-A290D7EB9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D5D8F-3A51-8ED2-9528-FB960470F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8F289-7D30-0F44-9F3B-89A4AEDE4E1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3DBB7-F814-2213-84C1-4156210EC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BB495-5863-DFDB-B985-070256323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7B728-0846-9F42-B6BF-C6DD52F7FC6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F8303F0-773D-8C30-0E3E-7CF633229B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2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F2239B-D4AB-B494-8A12-F45826DF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5E06B-B89A-27F9-F51B-430DF9071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8F81D-C575-1029-1BB7-70EBC4556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9A39B-342C-C647-881C-0D751AE3422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04E32-B9E5-BE1C-B675-3704DD48B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1C991-8B46-3312-877E-E2791431F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A35CE-4DCA-E24D-B683-61645E074D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92938088-68C3-3C18-BD3E-6FD6965EBC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9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cada.ksu.edu/Portals/0/Resources/Publications/documents/Questions%20for%20Strengths-Based%20Advising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chrome-extension://efaidnbmnnnibpcajpcglclefindmkaj/https:/firstgen.naspa.org/files/dmfile/FactSheet-01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efaidnbmnnnibpcajpcglclefindmkaj/https:/firstgen.naspa.org/files/dmfile/FactSheet-021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5073D-A581-0E71-CB2C-BA1190D3A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2640" y="2212848"/>
            <a:ext cx="9144000" cy="1905000"/>
          </a:xfrm>
        </p:spPr>
        <p:txBody>
          <a:bodyPr/>
          <a:lstStyle/>
          <a:p>
            <a:r>
              <a:rPr lang="en-US"/>
              <a:t>First-Generation Student Success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2E59A-546B-0954-FADF-CB43A2C66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2640" y="4553712"/>
            <a:ext cx="9144000" cy="1151128"/>
          </a:xfrm>
        </p:spPr>
        <p:txBody>
          <a:bodyPr>
            <a:normAutofit/>
          </a:bodyPr>
          <a:lstStyle/>
          <a:p>
            <a:r>
              <a:rPr lang="en-US" sz="2000"/>
              <a:t>Michelle Paden</a:t>
            </a:r>
          </a:p>
          <a:p>
            <a:r>
              <a:rPr lang="en-US" sz="2000"/>
              <a:t>Coordinator First-Generation Initiatives (FirstGen)</a:t>
            </a:r>
          </a:p>
          <a:p>
            <a:r>
              <a:rPr lang="en-US" sz="1700"/>
              <a:t>Relator </a:t>
            </a:r>
            <a:r>
              <a:rPr lang="en-US" sz="1700">
                <a:solidFill>
                  <a:srgbClr val="E7AA28"/>
                </a:solidFill>
              </a:rPr>
              <a:t>/</a:t>
            </a:r>
            <a:r>
              <a:rPr lang="en-US" sz="1700"/>
              <a:t> Harmony </a:t>
            </a:r>
            <a:r>
              <a:rPr lang="en-US" sz="1700">
                <a:solidFill>
                  <a:srgbClr val="E7AA28"/>
                </a:solidFill>
              </a:rPr>
              <a:t>/</a:t>
            </a:r>
            <a:r>
              <a:rPr lang="en-US" sz="1700"/>
              <a:t> Arranger </a:t>
            </a:r>
            <a:r>
              <a:rPr lang="en-US" sz="1700">
                <a:solidFill>
                  <a:srgbClr val="E7AA28"/>
                </a:solidFill>
              </a:rPr>
              <a:t>/</a:t>
            </a:r>
            <a:r>
              <a:rPr lang="en-US" sz="1700"/>
              <a:t> Adaptability </a:t>
            </a:r>
            <a:r>
              <a:rPr lang="en-US" sz="1700">
                <a:solidFill>
                  <a:srgbClr val="E7AA28"/>
                </a:solidFill>
              </a:rPr>
              <a:t>/</a:t>
            </a:r>
            <a:r>
              <a:rPr lang="en-US" sz="1700"/>
              <a:t>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361198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CAC513-067A-AC5F-BA35-8552D95B47A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Create the environment of a safe space to discuss their academic journey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Less transactional and more interactive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Ask open-ended questions</a:t>
            </a:r>
          </a:p>
          <a:p>
            <a:pPr marL="1028700" lvl="1" indent="-342900"/>
            <a:r>
              <a:rPr lang="en-US">
                <a:hlinkClick r:id="rId3"/>
              </a:rPr>
              <a:t>Examples of Strengths Based Questions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Encourage questions</a:t>
            </a:r>
          </a:p>
          <a:p>
            <a:pPr marL="1028700" lvl="1" indent="-342900"/>
            <a:r>
              <a:rPr lang="en-US"/>
              <a:t>No such thing as a dumb question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2FD6EA2-8412-2BE6-A9AE-A0E36739C26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Evaluate and remove jargon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Connect directly to resources</a:t>
            </a:r>
          </a:p>
          <a:p>
            <a:pPr marL="1028700" lvl="1" indent="-342900"/>
            <a:r>
              <a:rPr lang="en-US"/>
              <a:t>Introduction email</a:t>
            </a:r>
          </a:p>
          <a:p>
            <a:pPr marL="1028700" lvl="1" indent="-342900"/>
            <a:r>
              <a:rPr lang="en-US"/>
              <a:t>Direct links </a:t>
            </a:r>
          </a:p>
          <a:p>
            <a:pPr marL="1028700" lvl="1" indent="-342900"/>
            <a:r>
              <a:rPr lang="en-US"/>
              <a:t>Provide contact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Quiz the student to ensure they understand what is being discussed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Write the appointment note with the 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Consider extra nudges for important information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921F198-AA5A-75E7-1770-75CDC920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Intrusive Advising</a:t>
            </a:r>
          </a:p>
        </p:txBody>
      </p:sp>
    </p:spTree>
    <p:extLst>
      <p:ext uri="{BB962C8B-B14F-4D97-AF65-F5344CB8AC3E}">
        <p14:creationId xmlns:p14="http://schemas.microsoft.com/office/powerpoint/2010/main" val="346846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A6E70B-521C-0B68-309F-49047D86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Planning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960942-71A7-A284-286F-81AB73A93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Offer FirstGen specific freshman seminar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Facilitate orientation or recruitment events tailored to FirstGen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Collaborate with Admissions or Parent’s Club to host FirstGen information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Organize social events for FirstGen students, faculty and staff to meet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Hire FirstGen work study students in your office</a:t>
            </a:r>
          </a:p>
        </p:txBody>
      </p:sp>
    </p:spTree>
    <p:extLst>
      <p:ext uri="{BB962C8B-B14F-4D97-AF65-F5344CB8AC3E}">
        <p14:creationId xmlns:p14="http://schemas.microsoft.com/office/powerpoint/2010/main" val="87889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AAD15B-1309-7B4D-BA11-011E310F5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730" y="2307224"/>
            <a:ext cx="9144000" cy="1131728"/>
          </a:xfrm>
        </p:spPr>
        <p:txBody>
          <a:bodyPr/>
          <a:lstStyle/>
          <a:p>
            <a:pPr algn="ctr"/>
            <a:r>
              <a:rPr lang="en-US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984034-4741-AABA-2B05-012255EE2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267" y="4253795"/>
            <a:ext cx="3514299" cy="16557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en-US"/>
              <a:t>Michelle Paden</a:t>
            </a:r>
          </a:p>
          <a:p>
            <a:pPr algn="ctr"/>
            <a:r>
              <a:rPr lang="en-US"/>
              <a:t>REACH Student Success</a:t>
            </a:r>
          </a:p>
          <a:p>
            <a:pPr algn="ctr"/>
            <a:r>
              <a:rPr lang="en-US" err="1"/>
              <a:t>studentsuccess.wvu.edu</a:t>
            </a:r>
            <a:endParaRPr lang="en-US"/>
          </a:p>
          <a:p>
            <a:pPr algn="ctr"/>
            <a:r>
              <a:rPr lang="en-US" err="1">
                <a:latin typeface="HelveticaNeueLT Std"/>
              </a:rPr>
              <a:t>mlpaden@mail.wvu.edu</a:t>
            </a:r>
            <a:endParaRPr lang="en-US"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401198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90636-BEAE-532B-90A1-9313E71A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First-Generation Initiatives at WVU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9FFDF-9685-B150-48E8-AE0DDDF9C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err="1">
                <a:latin typeface="HelveticaNeueLT Std"/>
              </a:rPr>
              <a:t>FirstGen</a:t>
            </a:r>
            <a:r>
              <a:rPr lang="en-US">
                <a:latin typeface="HelveticaNeueLT Std"/>
              </a:rPr>
              <a:t> is housed in REACH Student Success which falls under the Center for Learning, Advising &amp; Student Success(CLASS).  </a:t>
            </a:r>
            <a:endParaRPr lang="en-US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HelveticaNeueLT Std"/>
              </a:rPr>
              <a:t>REACH Student Success is part of Academic Affairs under the Office of the Provost.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HelveticaNeueLT Std"/>
              </a:rPr>
              <a:t>Our mission is to help each student achieve their personal academic goals.</a:t>
            </a:r>
            <a:endParaRPr lang="en-US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HelveticaNeueLT Std"/>
              </a:rPr>
              <a:t>Accepted to First ScholarsThird Cohort with FirstGen Forward in Spring 2021.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b="1">
                <a:latin typeface="HelveticaNeueLT Std"/>
              </a:rPr>
              <a:t>Implemented </a:t>
            </a:r>
            <a:r>
              <a:rPr lang="en-US" b="1" err="1">
                <a:latin typeface="HelveticaNeueLT Std"/>
              </a:rPr>
              <a:t>FirstGen</a:t>
            </a:r>
            <a:r>
              <a:rPr lang="en-US" b="1">
                <a:latin typeface="HelveticaNeueLT Std"/>
              </a:rPr>
              <a:t> Steering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IT TAKES A CAMPUS!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7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D58B63-8A1D-28AD-2093-5718751AE6E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>
                <a:latin typeface="HelveticaNeueLT Std"/>
              </a:rPr>
              <a:t>National </a:t>
            </a:r>
            <a:r>
              <a:rPr lang="en-US" sz="1800" err="1">
                <a:latin typeface="HelveticaNeueLT Std"/>
              </a:rPr>
              <a:t>FirstGen</a:t>
            </a:r>
            <a:r>
              <a:rPr lang="en-US" sz="1800">
                <a:latin typeface="HelveticaNeueLT Std"/>
              </a:rPr>
              <a:t> Facts</a:t>
            </a:r>
          </a:p>
          <a:p>
            <a:pPr marL="6286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NeueLT Std"/>
              </a:rPr>
              <a:t>62% of student veterans are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HelveticaNeueLT Std"/>
              </a:rPr>
              <a:t>FirstGen</a:t>
            </a:r>
            <a:endParaRPr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HelveticaNeueLT Std"/>
            </a:endParaRPr>
          </a:p>
          <a:p>
            <a:pPr marL="6286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latin typeface="HelveticaNeueLT Std"/>
              </a:rPr>
              <a:t>54% of </a:t>
            </a:r>
            <a:r>
              <a:rPr lang="en-US" sz="1800" err="1">
                <a:latin typeface="HelveticaNeueLT Std"/>
              </a:rPr>
              <a:t>FirstGen</a:t>
            </a:r>
            <a:r>
              <a:rPr lang="en-US" sz="1800">
                <a:latin typeface="HelveticaNeueLT Std"/>
              </a:rPr>
              <a:t> students are minorities, compared to 39% for continuing-gen</a:t>
            </a:r>
          </a:p>
          <a:p>
            <a:pPr marL="6286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NeueLT Std"/>
              </a:rPr>
              <a:t>Median income of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HelveticaNeueLT Std"/>
              </a:rPr>
              <a:t>FirstGen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NeueLT Std"/>
              </a:rPr>
              <a:t> families is $40K, compared to $100k for continuing-gen</a:t>
            </a:r>
            <a:endParaRPr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HelveticaNeueLT Std"/>
            </a:endParaRPr>
          </a:p>
          <a:p>
            <a:pPr marL="6286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err="1">
                <a:latin typeface="HelveticaNeueLT Std"/>
              </a:rPr>
              <a:t>FirstGen</a:t>
            </a:r>
            <a:r>
              <a:rPr lang="en-US" sz="1800">
                <a:latin typeface="HelveticaNeueLT Std"/>
              </a:rPr>
              <a:t> graduation rate is 20%, compared to 49%</a:t>
            </a:r>
            <a:endParaRPr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HelveticaNeueLT Std"/>
            </a:endParaRPr>
          </a:p>
          <a:p>
            <a:pPr marL="1028700" lvl="1" indent="-342900"/>
            <a:endParaRPr lang="en-US"/>
          </a:p>
          <a:p>
            <a:pPr marL="1028700" lvl="1" indent="-342900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77C9DF-C5DC-DD7A-9CA6-8A09A3F9C29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8400" y="1825625"/>
            <a:ext cx="4876801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>
                <a:latin typeface="HelveticaNeueLT Std"/>
              </a:rPr>
              <a:t>Potential Impact</a:t>
            </a:r>
          </a:p>
          <a:p>
            <a:pPr marL="628650" indent="-285750">
              <a:lnSpc>
                <a:spcPct val="110000"/>
              </a:lnSpc>
              <a:buChar char="•"/>
            </a:pPr>
            <a:r>
              <a:rPr lang="en-US" sz="1800">
                <a:latin typeface="HelveticaNeueLT Std"/>
              </a:rPr>
              <a:t>4.4 million more work-ready professionals and nearly $700 billion in net benefit to US economy</a:t>
            </a:r>
          </a:p>
          <a:p>
            <a:pPr marL="628650" indent="-285750">
              <a:lnSpc>
                <a:spcPct val="110000"/>
              </a:lnSpc>
              <a:buChar char="•"/>
            </a:pPr>
            <a:r>
              <a:rPr lang="en-US" sz="1800">
                <a:latin typeface="HelveticaNeueLT Std"/>
              </a:rPr>
              <a:t>Those who complete college degrees are:</a:t>
            </a:r>
          </a:p>
          <a:p>
            <a:pPr marL="1314450" lvl="1" indent="-285750">
              <a:lnSpc>
                <a:spcPct val="110000"/>
              </a:lnSpc>
            </a:pPr>
            <a:r>
              <a:rPr lang="en-US" sz="1600">
                <a:latin typeface="HelveticaNeueLT Std"/>
              </a:rPr>
              <a:t>86% more likely to be employed</a:t>
            </a:r>
          </a:p>
          <a:p>
            <a:pPr marL="1314450" lvl="1" indent="-285750">
              <a:lnSpc>
                <a:spcPct val="110000"/>
              </a:lnSpc>
            </a:pPr>
            <a:r>
              <a:rPr lang="en-US" sz="1600">
                <a:latin typeface="HelveticaNeueLT Std"/>
              </a:rPr>
              <a:t>More likely to earn higher wages</a:t>
            </a:r>
          </a:p>
          <a:p>
            <a:pPr marL="1314450" lvl="1" indent="-285750">
              <a:lnSpc>
                <a:spcPct val="110000"/>
              </a:lnSpc>
            </a:pPr>
            <a:r>
              <a:rPr lang="en-US" sz="1600">
                <a:latin typeface="HelveticaNeueLT Std"/>
              </a:rPr>
              <a:t>76% more likely to be civically engaged in their community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93298C-BFA2-99BF-CF6E-285A831C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</a:t>
            </a:r>
            <a:r>
              <a:rPr lang="en-US" err="1"/>
              <a:t>FirstGen</a:t>
            </a:r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650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of students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6DF28602-ABEF-1D04-BB81-C936FEB1381D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2513319" y="643466"/>
            <a:ext cx="7165362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76CB78-F1BB-7BEA-FA99-7461EBD22623}"/>
              </a:ext>
            </a:extLst>
          </p:cNvPr>
          <p:cNvSpPr txBox="1"/>
          <p:nvPr/>
        </p:nvSpPr>
        <p:spPr>
          <a:xfrm>
            <a:off x="153209" y="289523"/>
            <a:ext cx="3489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Helvetica Neue" panose="02000503000000020004"/>
                <a:hlinkClick r:id="rId4"/>
              </a:rPr>
              <a:t>NASPA Demographic Characteristics Fact Sheet</a:t>
            </a:r>
            <a:endParaRPr lang="en-US" sz="2000"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20005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AD0998F-9049-5F22-D0B6-BFE6AE160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62" y="348501"/>
            <a:ext cx="6087000" cy="2341986"/>
          </a:xfrm>
          <a:prstGeom prst="rect">
            <a:avLst/>
          </a:prstGeom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DB28DEEA-B14B-28FE-6C9F-3AAAB46E0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808" y="2193372"/>
            <a:ext cx="5348370" cy="41162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04B612-1DEE-8A0D-4F93-9D9B07D307CC}"/>
              </a:ext>
            </a:extLst>
          </p:cNvPr>
          <p:cNvSpPr txBox="1"/>
          <p:nvPr/>
        </p:nvSpPr>
        <p:spPr>
          <a:xfrm>
            <a:off x="7455159" y="809271"/>
            <a:ext cx="449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Helvetica Neue" panose="02000503000000020004"/>
                <a:hlinkClick r:id="rId3"/>
              </a:rPr>
              <a:t>NASPA FirstGen Fact Sheet Extracurricular Activities</a:t>
            </a:r>
            <a:endParaRPr lang="en-US" sz="2000"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39099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90636-BEAE-532B-90A1-9313E71A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One: Defining </a:t>
            </a:r>
            <a:r>
              <a:rPr lang="en-US" err="1"/>
              <a:t>FirstGen</a:t>
            </a:r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205D9B3-2B82-FA37-E8BB-6CD14CC29842}"/>
              </a:ext>
            </a:extLst>
          </p:cNvPr>
          <p:cNvSpPr txBox="1">
            <a:spLocks/>
          </p:cNvSpPr>
          <p:nvPr/>
        </p:nvSpPr>
        <p:spPr>
          <a:xfrm>
            <a:off x="990600" y="1825625"/>
            <a:ext cx="4876801" cy="4351338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</a:pPr>
            <a:r>
              <a:rPr lang="en-US" sz="2600" b="1">
                <a:solidFill>
                  <a:srgbClr val="E7AA28"/>
                </a:solidFill>
                <a:latin typeface="HelveticaNeueLT Std" panose="020B0604020202020204"/>
              </a:rPr>
              <a:t>Does your institution have a formal definition?</a:t>
            </a:r>
            <a:endParaRPr lang="en-US"/>
          </a:p>
          <a:p>
            <a:pPr marL="342900" indent="-342900">
              <a:lnSpc>
                <a:spcPct val="110000"/>
              </a:lnSpc>
            </a:pPr>
            <a:r>
              <a:rPr lang="en-US" sz="2600" b="1">
                <a:solidFill>
                  <a:srgbClr val="E7AA28"/>
                </a:solidFill>
                <a:latin typeface="HelveticaNeueLT Std" panose="020B0604020202020204"/>
              </a:rPr>
              <a:t>Does everyone use the same definition?</a:t>
            </a:r>
          </a:p>
          <a:p>
            <a:pPr marL="342900" indent="-342900">
              <a:lnSpc>
                <a:spcPct val="110000"/>
              </a:lnSpc>
            </a:pPr>
            <a:r>
              <a:rPr lang="en-US" sz="2600" b="1">
                <a:solidFill>
                  <a:srgbClr val="E7AA28"/>
                </a:solidFill>
                <a:latin typeface="HelveticaNeueLT Std" panose="020B0604020202020204"/>
              </a:rPr>
              <a:t>How are students identified?</a:t>
            </a:r>
          </a:p>
          <a:p>
            <a:pPr marL="1028700" lvl="1" indent="-342900">
              <a:lnSpc>
                <a:spcPct val="110000"/>
              </a:lnSpc>
            </a:pPr>
            <a:r>
              <a:rPr lang="en-US" sz="2100" b="1">
                <a:solidFill>
                  <a:schemeClr val="bg1"/>
                </a:solidFill>
                <a:latin typeface="HelveticaNeueLT Std" panose="020B0604020202020204"/>
              </a:rPr>
              <a:t>Common Application</a:t>
            </a:r>
          </a:p>
          <a:p>
            <a:pPr marL="1028700" lvl="1" indent="-342900">
              <a:lnSpc>
                <a:spcPct val="110000"/>
              </a:lnSpc>
            </a:pPr>
            <a:r>
              <a:rPr lang="en-US" sz="2100" b="1">
                <a:solidFill>
                  <a:schemeClr val="bg1"/>
                </a:solidFill>
                <a:latin typeface="HelveticaNeueLT Std" panose="020B0604020202020204"/>
              </a:rPr>
              <a:t>Institutional Application</a:t>
            </a:r>
          </a:p>
          <a:p>
            <a:pPr marL="1028700" lvl="1" indent="-342900">
              <a:lnSpc>
                <a:spcPct val="110000"/>
              </a:lnSpc>
            </a:pPr>
            <a:r>
              <a:rPr lang="en-US" sz="2100" b="1">
                <a:solidFill>
                  <a:schemeClr val="bg1"/>
                </a:solidFill>
                <a:latin typeface="HelveticaNeueLT Std" panose="020B0604020202020204"/>
              </a:rPr>
              <a:t>FAFSA Application</a:t>
            </a:r>
          </a:p>
          <a:p>
            <a:pPr marL="1028700" lvl="1" indent="-342900">
              <a:lnSpc>
                <a:spcPct val="110000"/>
              </a:lnSpc>
            </a:pPr>
            <a:r>
              <a:rPr lang="en-US" sz="2100" b="1">
                <a:solidFill>
                  <a:schemeClr val="bg1"/>
                </a:solidFill>
                <a:latin typeface="HelveticaNeueLT Std" panose="020B0604020202020204"/>
              </a:rPr>
              <a:t>College/School/Program Specific Definition</a:t>
            </a:r>
          </a:p>
          <a:p>
            <a:pPr marL="342900" indent="-342900">
              <a:lnSpc>
                <a:spcPct val="110000"/>
              </a:lnSpc>
            </a:pPr>
            <a:r>
              <a:rPr lang="en-US" sz="2600" b="1">
                <a:solidFill>
                  <a:srgbClr val="E7AA28"/>
                </a:solidFill>
                <a:latin typeface="HelveticaNeueLT Std" panose="020B0604020202020204"/>
              </a:rPr>
              <a:t>Where is the data stored?</a:t>
            </a:r>
          </a:p>
          <a:p>
            <a:pPr marL="342900" indent="-342900">
              <a:lnSpc>
                <a:spcPct val="110000"/>
              </a:lnSpc>
            </a:pPr>
            <a:r>
              <a:rPr lang="en-US" sz="2600" b="1">
                <a:solidFill>
                  <a:srgbClr val="E7AA28"/>
                </a:solidFill>
                <a:latin typeface="HelveticaNeueLT Std" panose="020B0604020202020204"/>
              </a:rPr>
              <a:t>Who has access to data?</a:t>
            </a:r>
          </a:p>
          <a:p>
            <a:pPr marL="1028700" lvl="1" indent="-342900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7316CF-5500-6C97-F906-B442E843CC63}"/>
              </a:ext>
            </a:extLst>
          </p:cNvPr>
          <p:cNvSpPr txBox="1">
            <a:spLocks/>
          </p:cNvSpPr>
          <p:nvPr/>
        </p:nvSpPr>
        <p:spPr>
          <a:xfrm>
            <a:off x="6248400" y="1824379"/>
            <a:ext cx="5277293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en-US" sz="2200" b="1">
                <a:solidFill>
                  <a:srgbClr val="E7AA2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WVU defines a student as first-generation if neither parent/guardian completed a four-year degree from a college or university within the United States.</a:t>
            </a:r>
          </a:p>
          <a:p>
            <a:pPr marL="342900" indent="-342900">
              <a:lnSpc>
                <a:spcPct val="100000"/>
              </a:lnSpc>
            </a:pPr>
            <a:r>
              <a:rPr lang="en-US" sz="2200" b="1">
                <a:solidFill>
                  <a:srgbClr val="E7AA2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asking a student their </a:t>
            </a:r>
            <a:r>
              <a:rPr lang="en-US" sz="2200" b="1" err="1">
                <a:solidFill>
                  <a:srgbClr val="E7AA2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FirstGen</a:t>
            </a:r>
            <a:r>
              <a:rPr lang="en-US" sz="2200" b="1">
                <a:solidFill>
                  <a:srgbClr val="E7AA2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status: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z="2200" b="1">
                <a:solidFill>
                  <a:srgbClr val="E7AA2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your definition before asking their status</a:t>
            </a:r>
          </a:p>
          <a:p>
            <a:pPr marL="1257300" lvl="2" indent="-342900">
              <a:lnSpc>
                <a:spcPct val="100000"/>
              </a:lnSpc>
            </a:pPr>
            <a:r>
              <a:rPr lang="en-US" sz="18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Document on spreadsheet and meeting notes when they self-identify</a:t>
            </a:r>
            <a:endParaRPr lang="en-US" sz="180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028700" lvl="1" indent="-342900"/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2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273DAF-B458-2EF0-6268-16923475333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7345" lvl="1" indent="-347345">
              <a:lnSpc>
                <a:spcPct val="110000"/>
              </a:lnSpc>
              <a:spcBef>
                <a:spcPts val="1000"/>
              </a:spcBef>
            </a:pPr>
            <a:r>
              <a:rPr lang="en-US" sz="2400" b="1">
                <a:solidFill>
                  <a:srgbClr val="032646"/>
                </a:solidFill>
              </a:rPr>
              <a:t>Take a holistic approach to identifying the student</a:t>
            </a:r>
          </a:p>
          <a:p>
            <a:pPr marL="804545" lvl="2" indent="-347345">
              <a:lnSpc>
                <a:spcPct val="110000"/>
              </a:lnSpc>
              <a:spcBef>
                <a:spcPts val="1000"/>
              </a:spcBef>
            </a:pPr>
            <a:r>
              <a:rPr lang="en-US" b="1" err="1">
                <a:solidFill>
                  <a:srgbClr val="032646"/>
                </a:solidFill>
              </a:rPr>
              <a:t>FirstGen</a:t>
            </a:r>
            <a:r>
              <a:rPr lang="en-US" b="1">
                <a:solidFill>
                  <a:srgbClr val="032646"/>
                </a:solidFill>
              </a:rPr>
              <a:t> +</a:t>
            </a:r>
          </a:p>
          <a:p>
            <a:pPr marL="804545" lvl="2" indent="-347345">
              <a:lnSpc>
                <a:spcPct val="110000"/>
              </a:lnSpc>
              <a:spcBef>
                <a:spcPts val="1000"/>
              </a:spcBef>
            </a:pPr>
            <a:r>
              <a:rPr lang="en-US" b="1" err="1">
                <a:solidFill>
                  <a:srgbClr val="032646"/>
                </a:solidFill>
              </a:rPr>
              <a:t>FirstGen</a:t>
            </a:r>
            <a:r>
              <a:rPr lang="en-US" b="1">
                <a:solidFill>
                  <a:srgbClr val="032646"/>
                </a:solidFill>
              </a:rPr>
              <a:t> + Low-income</a:t>
            </a:r>
          </a:p>
          <a:p>
            <a:pPr marL="804545" lvl="2" indent="-347345">
              <a:lnSpc>
                <a:spcPct val="110000"/>
              </a:lnSpc>
              <a:spcBef>
                <a:spcPts val="1000"/>
              </a:spcBef>
            </a:pPr>
            <a:r>
              <a:rPr lang="en-US" b="1" err="1">
                <a:solidFill>
                  <a:srgbClr val="032646"/>
                </a:solidFill>
              </a:rPr>
              <a:t>FirstGen</a:t>
            </a:r>
            <a:r>
              <a:rPr lang="en-US" b="1">
                <a:solidFill>
                  <a:srgbClr val="032646"/>
                </a:solidFill>
              </a:rPr>
              <a:t> + Minority</a:t>
            </a:r>
          </a:p>
          <a:p>
            <a:pPr marL="804545" lvl="2" indent="-347345">
              <a:lnSpc>
                <a:spcPct val="110000"/>
              </a:lnSpc>
              <a:spcBef>
                <a:spcPts val="1000"/>
              </a:spcBef>
            </a:pPr>
            <a:r>
              <a:rPr lang="en-US" b="1" err="1">
                <a:solidFill>
                  <a:srgbClr val="032646"/>
                </a:solidFill>
              </a:rPr>
              <a:t>FirstGen</a:t>
            </a:r>
            <a:r>
              <a:rPr lang="en-US" b="1">
                <a:solidFill>
                  <a:srgbClr val="032646"/>
                </a:solidFill>
              </a:rPr>
              <a:t> + Transfer Student</a:t>
            </a:r>
          </a:p>
          <a:p>
            <a:pPr marL="804545" lvl="2" indent="-347345">
              <a:lnSpc>
                <a:spcPct val="110000"/>
              </a:lnSpc>
              <a:spcBef>
                <a:spcPts val="1000"/>
              </a:spcBef>
            </a:pPr>
            <a:r>
              <a:rPr lang="en-US" b="1" err="1">
                <a:solidFill>
                  <a:srgbClr val="032646"/>
                </a:solidFill>
              </a:rPr>
              <a:t>FirstGen</a:t>
            </a:r>
            <a:r>
              <a:rPr lang="en-US" b="1">
                <a:solidFill>
                  <a:srgbClr val="032646"/>
                </a:solidFill>
              </a:rPr>
              <a:t> + Veteran</a:t>
            </a:r>
          </a:p>
          <a:p>
            <a:pPr marL="804545" lvl="2" indent="-347345">
              <a:lnSpc>
                <a:spcPct val="110000"/>
              </a:lnSpc>
              <a:spcBef>
                <a:spcPts val="1000"/>
              </a:spcBef>
            </a:pPr>
            <a:r>
              <a:rPr lang="en-US" b="1" err="1">
                <a:solidFill>
                  <a:srgbClr val="032646"/>
                </a:solidFill>
              </a:rPr>
              <a:t>FirstGen</a:t>
            </a:r>
            <a:r>
              <a:rPr lang="en-US" b="1">
                <a:solidFill>
                  <a:srgbClr val="032646"/>
                </a:solidFill>
              </a:rPr>
              <a:t> + Non-traditional</a:t>
            </a:r>
          </a:p>
          <a:p>
            <a:pPr marL="804545" lvl="2" indent="-347345">
              <a:lnSpc>
                <a:spcPct val="110000"/>
              </a:lnSpc>
              <a:spcBef>
                <a:spcPts val="1000"/>
              </a:spcBef>
            </a:pPr>
            <a:r>
              <a:rPr lang="en-US" b="1" err="1">
                <a:solidFill>
                  <a:srgbClr val="032646"/>
                </a:solidFill>
              </a:rPr>
              <a:t>FirstGen</a:t>
            </a:r>
            <a:r>
              <a:rPr lang="en-US" b="1">
                <a:solidFill>
                  <a:srgbClr val="032646"/>
                </a:solidFill>
              </a:rPr>
              <a:t> + ….</a:t>
            </a:r>
            <a:endParaRPr lang="en-US" b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79FB28-6FFE-E6F5-6585-8B3B7098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FirstGen</a:t>
            </a:r>
            <a:r>
              <a:rPr lang="en-US"/>
              <a:t> Intersectionality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1D97856-4E41-3007-49F9-63E140C72FEC}"/>
              </a:ext>
            </a:extLst>
          </p:cNvPr>
          <p:cNvSpPr txBox="1">
            <a:spLocks/>
          </p:cNvSpPr>
          <p:nvPr/>
        </p:nvSpPr>
        <p:spPr>
          <a:xfrm>
            <a:off x="6324599" y="1825625"/>
            <a:ext cx="4876801" cy="46611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32646"/>
                </a:solidFill>
                <a:latin typeface="HelveticaNeueLT Std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2646"/>
              </a:buClr>
              <a:buFont typeface="Arial" panose="020B0604020202020204" pitchFamily="34" charset="0"/>
              <a:buChar char="•"/>
              <a:defRPr sz="2000" b="1" i="0" kern="1200">
                <a:solidFill>
                  <a:schemeClr val="bg1"/>
                </a:solidFill>
                <a:latin typeface="HelveticaNeueLT Std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HelveticaNeueLT Std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HelveticaNeueLT Std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HelveticaNeueLT Std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345" lvl="1" indent="-347345">
              <a:lnSpc>
                <a:spcPct val="120000"/>
              </a:lnSpc>
              <a:spcBef>
                <a:spcPts val="1000"/>
              </a:spcBef>
            </a:pPr>
            <a:r>
              <a:rPr lang="en-US" sz="2400">
                <a:solidFill>
                  <a:srgbClr val="032646"/>
                </a:solidFill>
                <a:latin typeface="HelveticaNeueLT Std"/>
              </a:rPr>
              <a:t>Consider your top intersecting identities</a:t>
            </a:r>
          </a:p>
          <a:p>
            <a:pPr marL="804545" lvl="2" indent="-347345">
              <a:lnSpc>
                <a:spcPct val="120000"/>
              </a:lnSpc>
              <a:spcBef>
                <a:spcPts val="1000"/>
              </a:spcBef>
            </a:pPr>
            <a:r>
              <a:rPr lang="en-US" sz="2200">
                <a:solidFill>
                  <a:srgbClr val="032646"/>
                </a:solidFill>
                <a:latin typeface="HelveticaNeueLT Std"/>
              </a:rPr>
              <a:t>What support is offered for those identities?</a:t>
            </a:r>
          </a:p>
          <a:p>
            <a:pPr marL="804545" lvl="2" indent="-347345">
              <a:lnSpc>
                <a:spcPct val="120000"/>
              </a:lnSpc>
              <a:spcBef>
                <a:spcPts val="1000"/>
              </a:spcBef>
            </a:pPr>
            <a:r>
              <a:rPr lang="en-US" sz="2200">
                <a:solidFill>
                  <a:srgbClr val="032646"/>
                </a:solidFill>
                <a:latin typeface="HelveticaNeueLT Std"/>
              </a:rPr>
              <a:t>Do the programs/offices work together?</a:t>
            </a:r>
          </a:p>
          <a:p>
            <a:pPr marL="804545" lvl="2" indent="-347345">
              <a:lnSpc>
                <a:spcPct val="120000"/>
              </a:lnSpc>
              <a:spcBef>
                <a:spcPts val="1000"/>
              </a:spcBef>
            </a:pPr>
            <a:r>
              <a:rPr lang="en-US" sz="2200">
                <a:solidFill>
                  <a:srgbClr val="032646"/>
                </a:solidFill>
                <a:latin typeface="HelveticaNeueLT Std"/>
              </a:rPr>
              <a:t>Are there gaps in services?</a:t>
            </a:r>
          </a:p>
          <a:p>
            <a:pPr marL="804545" lvl="2" indent="-347345">
              <a:lnSpc>
                <a:spcPct val="120000"/>
              </a:lnSpc>
              <a:spcBef>
                <a:spcPts val="1000"/>
              </a:spcBef>
            </a:pPr>
            <a:r>
              <a:rPr lang="en-US" sz="2200">
                <a:solidFill>
                  <a:srgbClr val="032646"/>
                </a:solidFill>
                <a:latin typeface="HelveticaNeueLT Std"/>
              </a:rPr>
              <a:t>Do you refer students?</a:t>
            </a:r>
          </a:p>
        </p:txBody>
      </p:sp>
    </p:spTree>
    <p:extLst>
      <p:ext uri="{BB962C8B-B14F-4D97-AF65-F5344CB8AC3E}">
        <p14:creationId xmlns:p14="http://schemas.microsoft.com/office/powerpoint/2010/main" val="212967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 descr="Comparrison of FirstGen students ">
            <a:extLst>
              <a:ext uri="{FF2B5EF4-FFF2-40B4-BE49-F238E27FC236}">
                <a16:creationId xmlns:a16="http://schemas.microsoft.com/office/drawing/2014/main" id="{923C7FFB-6C41-5335-3380-99555B5AE2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07163" y="1699275"/>
            <a:ext cx="4876801" cy="4668496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347345">
              <a:lnSpc>
                <a:spcPct val="120000"/>
              </a:lnSpc>
              <a:spcBef>
                <a:spcPts val="0"/>
              </a:spcBef>
            </a:pPr>
            <a:r>
              <a:rPr lang="en-US">
                <a:latin typeface="HelveticaNeueLT Std"/>
              </a:rPr>
              <a:t>College Readiness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HelveticaNeueLT Std"/>
              </a:rPr>
              <a:t>Application Process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HelveticaNeueLT Std"/>
              </a:rPr>
              <a:t>Financial aid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HelveticaNeueLT Std"/>
              </a:rPr>
              <a:t>Housing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HelveticaNeueLT Std"/>
              </a:rPr>
              <a:t>Major Selection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>
                <a:latin typeface="HelveticaNeueLT Std"/>
              </a:rPr>
              <a:t>Financial Challenges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HelveticaNeueLT Std"/>
              </a:rPr>
              <a:t>Often work full-time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HelveticaNeueLT Std"/>
              </a:rPr>
              <a:t>Helps support family financially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HelveticaNeueLT Std"/>
              </a:rPr>
              <a:t>Low engagement on-campus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91D0D-A2F1-77C4-6FB0-9D797767B86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8400" y="1824378"/>
            <a:ext cx="4876801" cy="453984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HelveticaNeueLT Std"/>
              </a:rPr>
              <a:t>Adjusting to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HelveticaNeueLT Std"/>
              </a:rPr>
              <a:t>Imposter syndrome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HelveticaNeueLT Std"/>
              </a:rPr>
              <a:t>Jargon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HelveticaNeueLT Std"/>
              </a:rPr>
              <a:t>Lack of college readiness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HelveticaNeueLT Std"/>
              </a:rPr>
              <a:t>High school vs college</a:t>
            </a:r>
          </a:p>
          <a:p>
            <a:r>
              <a:rPr lang="en-US">
                <a:latin typeface="HelveticaNeueLT Std"/>
              </a:rPr>
              <a:t>Family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HelveticaNeueLT Std"/>
              </a:rPr>
              <a:t>Understanding requirements outside of class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HelveticaNeueLT Std"/>
              </a:rPr>
              <a:t>Uncertainty of how to support due to lack of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latin typeface="HelveticaNeueLT Std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1400">
              <a:solidFill>
                <a:schemeClr val="bg1"/>
              </a:solidFill>
            </a:endParaRP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9A5A6C-8F26-5694-2529-280604AE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Obstacles </a:t>
            </a:r>
            <a:r>
              <a:rPr lang="en-US" err="1"/>
              <a:t>FirstGen</a:t>
            </a:r>
            <a:r>
              <a:rPr lang="en-US"/>
              <a:t> Students Face</a:t>
            </a:r>
          </a:p>
        </p:txBody>
      </p:sp>
    </p:spTree>
    <p:extLst>
      <p:ext uri="{BB962C8B-B14F-4D97-AF65-F5344CB8AC3E}">
        <p14:creationId xmlns:p14="http://schemas.microsoft.com/office/powerpoint/2010/main" val="272911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391A1-7DBA-31A7-564E-26D8D996673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Show pride in your </a:t>
            </a:r>
            <a:r>
              <a:rPr lang="en-US" err="1"/>
              <a:t>FirstGen</a:t>
            </a:r>
            <a:r>
              <a:rPr lang="en-US"/>
              <a:t> journey or support of </a:t>
            </a:r>
            <a:r>
              <a:rPr lang="en-US" err="1"/>
              <a:t>FirstGen</a:t>
            </a:r>
            <a:r>
              <a:rPr lang="en-US"/>
              <a:t>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Share your story </a:t>
            </a:r>
          </a:p>
          <a:p>
            <a:pPr marL="1028700" lvl="1" indent="-342900"/>
            <a:r>
              <a:rPr lang="en-US"/>
              <a:t>Discuss struggles you encountered</a:t>
            </a:r>
          </a:p>
          <a:p>
            <a:pPr marL="1028700" lvl="1" indent="-342900"/>
            <a:r>
              <a:rPr lang="en-US"/>
              <a:t>Include times when you had to ask for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Empower and celebrate the strengths of the students and their achievements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Start small where you can make the biggest change immediately </a:t>
            </a:r>
          </a:p>
          <a:p>
            <a:endParaRPr lang="en-US"/>
          </a:p>
        </p:txBody>
      </p:sp>
      <p:pic>
        <p:nvPicPr>
          <p:cNvPr id="6" name="Content Placeholder 5" descr="A blue and white sign with yellow text&#10;&#10;Description automatically generated">
            <a:extLst>
              <a:ext uri="{FF2B5EF4-FFF2-40B4-BE49-F238E27FC236}">
                <a16:creationId xmlns:a16="http://schemas.microsoft.com/office/drawing/2014/main" id="{E3123138-6B68-2537-DAA6-8A9B334BE232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204370" y="2035213"/>
            <a:ext cx="3323634" cy="43513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BC83B8-08FA-74F1-D8B8-4D13F2FCD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97" y="304948"/>
            <a:ext cx="10832805" cy="1325563"/>
          </a:xfrm>
        </p:spPr>
        <p:txBody>
          <a:bodyPr/>
          <a:lstStyle/>
          <a:p>
            <a:r>
              <a:rPr lang="en-US"/>
              <a:t>Step Two: Foster Community &amp; Sense of Belonging</a:t>
            </a:r>
          </a:p>
        </p:txBody>
      </p:sp>
      <p:pic>
        <p:nvPicPr>
          <p:cNvPr id="8" name="Picture 7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24C3FDAC-14A3-27CF-B557-AE1B6ED5C7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866"/>
          <a:stretch/>
        </p:blipFill>
        <p:spPr>
          <a:xfrm>
            <a:off x="7553878" y="5516812"/>
            <a:ext cx="3409507" cy="66015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36DBFA0-1D3D-874F-B7D8-89B199B15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237" y="1338411"/>
            <a:ext cx="29591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70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A71CDCCF194468B3D4EEF075477E4" ma:contentTypeVersion="16" ma:contentTypeDescription="Create a new document." ma:contentTypeScope="" ma:versionID="3531156cf4ebe1bd82c84807aae8a1b2">
  <xsd:schema xmlns:xsd="http://www.w3.org/2001/XMLSchema" xmlns:xs="http://www.w3.org/2001/XMLSchema" xmlns:p="http://schemas.microsoft.com/office/2006/metadata/properties" xmlns:ns2="a06303ce-7dea-4787-ae40-87466cea07a8" xmlns:ns3="7fa59b9c-b495-4a2f-93d6-2035eacc03a9" targetNamespace="http://schemas.microsoft.com/office/2006/metadata/properties" ma:root="true" ma:fieldsID="3f1686e34afd8863ba5ef24396da05a9" ns2:_="" ns3:_="">
    <xsd:import namespace="a06303ce-7dea-4787-ae40-87466cea07a8"/>
    <xsd:import namespace="7fa59b9c-b495-4a2f-93d6-2035eacc03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303ce-7dea-4787-ae40-87466cea0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bafe79d-3d34-4b47-ba45-d446bc85ef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a59b9c-b495-4a2f-93d6-2035eacc0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a01c154-93f7-47fe-9251-9c102d2998b3}" ma:internalName="TaxCatchAll" ma:showField="CatchAllData" ma:web="7fa59b9c-b495-4a2f-93d6-2035eacc03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a59b9c-b495-4a2f-93d6-2035eacc03a9" xsi:nil="true"/>
    <lcf76f155ced4ddcb4097134ff3c332f xmlns="a06303ce-7dea-4787-ae40-87466cea07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8FFB6F-69FC-4575-A8E0-69D70FB8F7DB}">
  <ds:schemaRefs>
    <ds:schemaRef ds:uri="7fa59b9c-b495-4a2f-93d6-2035eacc03a9"/>
    <ds:schemaRef ds:uri="a06303ce-7dea-4787-ae40-87466cea07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BE2A9E8-DB09-456C-9AD8-874C5151D0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B0E998-03FE-4F62-BC34-671EF8591929}">
  <ds:schemaRefs>
    <ds:schemaRef ds:uri="7fa59b9c-b495-4a2f-93d6-2035eacc03a9"/>
    <ds:schemaRef ds:uri="a06303ce-7dea-4787-ae40-87466cea07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6</Notes>
  <HiddenSlides>0</HiddenSlide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Office Theme</vt:lpstr>
      <vt:lpstr>1_Custom Design</vt:lpstr>
      <vt:lpstr>6_Custom Design</vt:lpstr>
      <vt:lpstr>9_Custom Design</vt:lpstr>
      <vt:lpstr>10_Custom Design</vt:lpstr>
      <vt:lpstr>11_Custom Design</vt:lpstr>
      <vt:lpstr>First-Generation Student Success </vt:lpstr>
      <vt:lpstr>First-Generation Initiatives at WVU</vt:lpstr>
      <vt:lpstr>Why FirstGen?</vt:lpstr>
      <vt:lpstr>PowerPoint Presentation</vt:lpstr>
      <vt:lpstr>PowerPoint Presentation</vt:lpstr>
      <vt:lpstr>Step One: Defining FirstGen</vt:lpstr>
      <vt:lpstr>FirstGen Intersectionality</vt:lpstr>
      <vt:lpstr>Obstacles FirstGen Students Face</vt:lpstr>
      <vt:lpstr>Step Two: Foster Community &amp; Sense of Belonging</vt:lpstr>
      <vt:lpstr>Intrusive Advising</vt:lpstr>
      <vt:lpstr>Future Planning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Caudill</dc:creator>
  <cp:revision>1</cp:revision>
  <dcterms:created xsi:type="dcterms:W3CDTF">2022-06-16T19:25:24Z</dcterms:created>
  <dcterms:modified xsi:type="dcterms:W3CDTF">2024-09-18T13:35:48Z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0x010100FE8A71CDCCF194468B3D4EEF075477E4</vt:lpwstr>
  </property>
</Properties>
</file>