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7"/>
    <p:restoredTop sz="94690"/>
  </p:normalViewPr>
  <p:slideViewPr>
    <p:cSldViewPr snapToGrid="0">
      <p:cViewPr varScale="1">
        <p:scale>
          <a:sx n="99" d="100"/>
          <a:sy n="99" d="100"/>
        </p:scale>
        <p:origin x="8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81C8EF7-D8CF-3748-A17C-D9446D630E8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42BFF0-5A80-5948-A81C-8FD7A252DFA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77310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8EF7-D8CF-3748-A17C-D9446D630E8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BFF0-5A80-5948-A81C-8FD7A252D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9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8EF7-D8CF-3748-A17C-D9446D630E8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BFF0-5A80-5948-A81C-8FD7A252D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80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8EF7-D8CF-3748-A17C-D9446D630E8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BFF0-5A80-5948-A81C-8FD7A252D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1C8EF7-D8CF-3748-A17C-D9446D630E8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42BFF0-5A80-5948-A81C-8FD7A252DF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80907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8EF7-D8CF-3748-A17C-D9446D630E86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BFF0-5A80-5948-A81C-8FD7A252D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7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8EF7-D8CF-3748-A17C-D9446D630E86}" type="datetimeFigureOut">
              <a:rPr lang="en-US" smtClean="0"/>
              <a:t>2/4/25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BFF0-5A80-5948-A81C-8FD7A252D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8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8EF7-D8CF-3748-A17C-D9446D630E86}" type="datetimeFigureOut">
              <a:rPr lang="en-US" smtClean="0"/>
              <a:t>2/4/25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BFF0-5A80-5948-A81C-8FD7A252D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2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8EF7-D8CF-3748-A17C-D9446D630E86}" type="datetimeFigureOut">
              <a:rPr lang="en-US" smtClean="0"/>
              <a:t>2/4/25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BFF0-5A80-5948-A81C-8FD7A252D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1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1C8EF7-D8CF-3748-A17C-D9446D630E86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42BFF0-5A80-5948-A81C-8FD7A252DF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998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1C8EF7-D8CF-3748-A17C-D9446D630E86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42BFF0-5A80-5948-A81C-8FD7A252DF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522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81C8EF7-D8CF-3748-A17C-D9446D630E8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F42BFF0-5A80-5948-A81C-8FD7A252DF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664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258E0-995A-B07A-934A-8C3FF526DB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Completion Degrees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C0DC57-475C-4E29-3061-64B667637D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5, 2025</a:t>
            </a:r>
          </a:p>
        </p:txBody>
      </p:sp>
    </p:spTree>
    <p:extLst>
      <p:ext uri="{BB962C8B-B14F-4D97-AF65-F5344CB8AC3E}">
        <p14:creationId xmlns:p14="http://schemas.microsoft.com/office/powerpoint/2010/main" val="3075065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FA1C3-4EE7-BA1B-2D22-4BA8FE3FF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completion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18D85-F265-F9A4-FA15-905D9EBF6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the Institutional Perspective</a:t>
            </a:r>
          </a:p>
          <a:p>
            <a:pPr lvl="1"/>
            <a:r>
              <a:rPr lang="en-US" b="1" dirty="0"/>
              <a:t>Rankings</a:t>
            </a:r>
            <a:r>
              <a:rPr lang="en-US" dirty="0"/>
              <a:t>: Promotes the graduation rate of the university, which is one of the majors by which institutional success is measured. The more who complete, the stronger the institution.</a:t>
            </a:r>
          </a:p>
          <a:p>
            <a:pPr lvl="1"/>
            <a:r>
              <a:rPr lang="en-US" b="1" dirty="0"/>
              <a:t>Financial</a:t>
            </a:r>
            <a:r>
              <a:rPr lang="en-US" dirty="0"/>
              <a:t>: Helping a student to persevere through their studies benefits WVU’s overall enrollment numbers.</a:t>
            </a:r>
          </a:p>
          <a:p>
            <a:pPr lvl="1"/>
            <a:r>
              <a:rPr lang="en-US" b="1" dirty="0"/>
              <a:t>Reputational: </a:t>
            </a:r>
            <a:r>
              <a:rPr lang="en-US" dirty="0"/>
              <a:t>Perceptions of WVU as a good investment</a:t>
            </a: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36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uiExpand="1" build="p"/>
      <p:bldP spid="3" grpId="2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FB81A-9711-0B19-9E26-89D760AD7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completion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94F4C-13FF-D11C-DA02-4F109F246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From the Student Perspective</a:t>
            </a:r>
          </a:p>
          <a:p>
            <a:pPr lvl="1"/>
            <a:r>
              <a:rPr lang="en-US" dirty="0"/>
              <a:t>Academic Outcomes/Esteem: Is it better to have a degree or not?</a:t>
            </a:r>
          </a:p>
          <a:p>
            <a:pPr lvl="1"/>
            <a:r>
              <a:rPr lang="en-US" dirty="0"/>
              <a:t>Professional Outcomes: Is it more useful to apply for jobs with a degree or not?</a:t>
            </a:r>
          </a:p>
          <a:p>
            <a:pPr lvl="1"/>
            <a:r>
              <a:rPr lang="en-US" dirty="0"/>
              <a:t>Value/Satisfaction: How does completion/incompletion influence perception of the value of their investment of time and money?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Compare</a:t>
            </a:r>
          </a:p>
          <a:p>
            <a:pPr marL="457200" lvl="1" indent="0">
              <a:buNone/>
            </a:pPr>
            <a:r>
              <a:rPr lang="en-US" dirty="0"/>
              <a:t>“I attended for four years but didn’t finish my degree”</a:t>
            </a:r>
          </a:p>
          <a:p>
            <a:pPr marL="457200" lvl="1" indent="0">
              <a:buNone/>
            </a:pPr>
            <a:r>
              <a:rPr lang="en-US" dirty="0"/>
              <a:t>			vs.</a:t>
            </a:r>
          </a:p>
          <a:p>
            <a:pPr marL="457200" lvl="1" indent="0">
              <a:buNone/>
            </a:pPr>
            <a:r>
              <a:rPr lang="en-US" dirty="0"/>
              <a:t>“I finished my degree but not in my intended major"</a:t>
            </a:r>
          </a:p>
        </p:txBody>
      </p:sp>
    </p:spTree>
    <p:extLst>
      <p:ext uri="{BB962C8B-B14F-4D97-AF65-F5344CB8AC3E}">
        <p14:creationId xmlns:p14="http://schemas.microsoft.com/office/powerpoint/2010/main" val="150273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3D6A-40FA-9DC4-A101-0D5F40721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Okay, completion is important but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57C0C-8AD6-8541-1E80-9802159FA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can advisors do?</a:t>
            </a:r>
          </a:p>
          <a:p>
            <a:pPr lvl="1"/>
            <a:r>
              <a:rPr lang="en-US" dirty="0"/>
              <a:t>1. Be willing to engage </a:t>
            </a:r>
            <a:r>
              <a:rPr lang="en-US" b="1" dirty="0"/>
              <a:t>difficult conversations </a:t>
            </a:r>
            <a:r>
              <a:rPr lang="en-US" dirty="0"/>
              <a:t>with advisees who are not progressing or who face a family/personal emergency.</a:t>
            </a:r>
          </a:p>
          <a:p>
            <a:pPr lvl="1"/>
            <a:r>
              <a:rPr lang="en-US" dirty="0"/>
              <a:t>2. Send them to the right place for their needs.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We want to help you with 2, and Joy will help you with 1.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44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8DE91-F69E-F5A8-2DF3-7D349AA1C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Multidisciplinary Studies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4BAAB-2E8C-98E8-B745-74E314308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academic unit offers three different degrees</a:t>
            </a:r>
          </a:p>
          <a:p>
            <a:pPr lvl="1"/>
            <a:r>
              <a:rPr lang="en-US" dirty="0"/>
              <a:t>Multidisciplinary Studies (MDS)</a:t>
            </a:r>
          </a:p>
          <a:p>
            <a:pPr marL="457200" lvl="1" indent="0">
              <a:buNone/>
            </a:pPr>
            <a:r>
              <a:rPr lang="en-US" b="0" i="0" dirty="0">
                <a:solidFill>
                  <a:srgbClr val="212529"/>
                </a:solidFill>
                <a:effectLst/>
                <a:latin typeface="NeueHelvetica45Light"/>
              </a:rPr>
              <a:t>Allows the flexibility to design your own degree by combining three related minors.</a:t>
            </a:r>
            <a:endParaRPr lang="en-US" dirty="0"/>
          </a:p>
          <a:p>
            <a:pPr lvl="1"/>
            <a:r>
              <a:rPr lang="en-US" dirty="0"/>
              <a:t>Bachelor of Integrated Studies (BIS)</a:t>
            </a:r>
          </a:p>
          <a:p>
            <a:pPr marL="457200" lvl="1" indent="0">
              <a:buNone/>
            </a:pPr>
            <a:r>
              <a:rPr lang="en-US" b="0" i="0" dirty="0">
                <a:solidFill>
                  <a:srgbClr val="212529"/>
                </a:solidFill>
                <a:effectLst/>
                <a:latin typeface="NeueHelvetica45Light"/>
              </a:rPr>
              <a:t>Its open curriculum allows maximum flexibility to complete your degree. </a:t>
            </a:r>
            <a:endParaRPr lang="en-US" dirty="0"/>
          </a:p>
          <a:p>
            <a:pPr lvl="1"/>
            <a:r>
              <a:rPr lang="en-US" dirty="0"/>
              <a:t>Regents’ Bachelor of Arts (RBA)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212529"/>
                </a:solidFill>
                <a:latin typeface="NeueHelvetica45Light"/>
              </a:rPr>
              <a:t>A flexible</a:t>
            </a:r>
            <a:r>
              <a:rPr lang="en-US" b="0" i="0" dirty="0">
                <a:solidFill>
                  <a:srgbClr val="212529"/>
                </a:solidFill>
                <a:effectLst/>
                <a:latin typeface="NeueHelvetica45Light"/>
              </a:rPr>
              <a:t> online degree program designed for non-traditional, adult learners. 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1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BCDED-024E-FC15-1DF3-81FD59DD2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explore the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48227-C744-93EB-E80A-0CE89FB94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Features of Multidisciplinary Studies degree path</a:t>
            </a:r>
          </a:p>
          <a:p>
            <a:pPr lvl="1"/>
            <a:r>
              <a:rPr lang="en-US" dirty="0"/>
              <a:t>Not a completion degree, properly speaking.</a:t>
            </a:r>
          </a:p>
          <a:p>
            <a:pPr lvl="1"/>
            <a:r>
              <a:rPr lang="en-US" dirty="0"/>
              <a:t>In person or fully online degree options.</a:t>
            </a:r>
          </a:p>
          <a:p>
            <a:pPr lvl="1"/>
            <a:r>
              <a:rPr lang="en-US" dirty="0"/>
              <a:t>Requires a 12 credit hour MDS core of courses that teach students about interdisciplinary theories, concepts, and applications.</a:t>
            </a:r>
          </a:p>
          <a:p>
            <a:pPr lvl="1"/>
            <a:r>
              <a:rPr lang="en-US" dirty="0"/>
              <a:t>A good fit for a student who is looking for a customized degree that is designed to fit their specific needs/interests.</a:t>
            </a:r>
          </a:p>
          <a:p>
            <a:pPr lvl="1"/>
            <a:r>
              <a:rPr lang="en-US" dirty="0"/>
              <a:t>Students need to be in good standing to be admitted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Generally, preferable to start Fr/So years. But can also work for a JR or SR who already is close to completion of a few minors. As a designed degree, this can be the most academically seamless option.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10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48CE3-591B-EB55-EE59-8EFAA95F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Bachelor of Integrated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F4E9A-5F98-6445-D5B2-D2D2683D4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BIS is a </a:t>
            </a:r>
            <a:r>
              <a:rPr lang="en-US" b="1" dirty="0"/>
              <a:t>completion degree </a:t>
            </a:r>
            <a:r>
              <a:rPr lang="en-US" dirty="0"/>
              <a:t>that is focused on getting students to the required 120 credit hours that have met gen ed requirements and 9 MDS credit hours (focusing on professional readiness).</a:t>
            </a:r>
          </a:p>
          <a:p>
            <a:r>
              <a:rPr lang="en-US" dirty="0"/>
              <a:t>BIS are enrolled as </a:t>
            </a:r>
            <a:r>
              <a:rPr lang="en-US" b="1" dirty="0"/>
              <a:t>traditional, on campus </a:t>
            </a:r>
            <a:r>
              <a:rPr lang="en-US" dirty="0"/>
              <a:t>students (but can take online courses). </a:t>
            </a:r>
          </a:p>
          <a:p>
            <a:r>
              <a:rPr lang="en-US" dirty="0"/>
              <a:t>Goal is to keep WVU students here and graduate them.</a:t>
            </a:r>
          </a:p>
          <a:p>
            <a:r>
              <a:rPr lang="en-US" dirty="0"/>
              <a:t>Often can be completed by Seniors in one academic year or in some cases even a semester.</a:t>
            </a:r>
          </a:p>
          <a:p>
            <a:r>
              <a:rPr lang="en-US" dirty="0"/>
              <a:t>Special features:</a:t>
            </a:r>
          </a:p>
          <a:p>
            <a:pPr lvl="1"/>
            <a:r>
              <a:rPr lang="en-US" b="1" dirty="0"/>
              <a:t>F forgiveness </a:t>
            </a:r>
            <a:r>
              <a:rPr lang="en-US" dirty="0"/>
              <a:t>– can apply to have all Fs at WVU removed from grade calculation</a:t>
            </a:r>
          </a:p>
          <a:p>
            <a:pPr lvl="1"/>
            <a:r>
              <a:rPr lang="en-US" b="1" dirty="0"/>
              <a:t>Credit for prior learning </a:t>
            </a:r>
            <a:r>
              <a:rPr lang="en-US" dirty="0"/>
              <a:t>– can submit a portfolio to receive credit for previous work experience</a:t>
            </a:r>
          </a:p>
          <a:p>
            <a:pPr marL="457200" lvl="1" indent="0">
              <a:buNone/>
            </a:pPr>
            <a:r>
              <a:rPr lang="en-US" dirty="0"/>
              <a:t>This is a great option for students who for a variety of reasons “just want to graduate”</a:t>
            </a:r>
          </a:p>
        </p:txBody>
      </p:sp>
    </p:spTree>
    <p:extLst>
      <p:ext uri="{BB962C8B-B14F-4D97-AF65-F5344CB8AC3E}">
        <p14:creationId xmlns:p14="http://schemas.microsoft.com/office/powerpoint/2010/main" val="3799829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CD204-4FE2-4219-85AA-D14AB9430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Regents Bachelor of 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BD404-0452-47AF-E236-C66AE9954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An </a:t>
            </a:r>
            <a:r>
              <a:rPr lang="en-US" b="1" dirty="0"/>
              <a:t>online program </a:t>
            </a:r>
            <a:r>
              <a:rPr lang="en-US" dirty="0"/>
              <a:t>for adult learners (for example, many staff and transfer students choose this option).</a:t>
            </a:r>
          </a:p>
          <a:p>
            <a:pPr marL="0" indent="0">
              <a:buNone/>
            </a:pPr>
            <a:r>
              <a:rPr lang="en-US" dirty="0"/>
              <a:t>This serves as a </a:t>
            </a:r>
            <a:r>
              <a:rPr lang="en-US" b="1" dirty="0"/>
              <a:t>completion degree</a:t>
            </a:r>
            <a:r>
              <a:rPr lang="en-US" dirty="0"/>
              <a:t>, especially for those who need online.</a:t>
            </a:r>
          </a:p>
          <a:p>
            <a:pPr marL="0" indent="0">
              <a:buNone/>
            </a:pPr>
            <a:r>
              <a:rPr lang="en-US" dirty="0"/>
              <a:t>Students must be at least </a:t>
            </a:r>
            <a:r>
              <a:rPr lang="en-US" b="1" dirty="0"/>
              <a:t>3 years out of high school. </a:t>
            </a:r>
          </a:p>
          <a:p>
            <a:pPr marL="0" indent="0">
              <a:buNone/>
            </a:pPr>
            <a:r>
              <a:rPr lang="en-US" dirty="0"/>
              <a:t>Special features:</a:t>
            </a:r>
          </a:p>
          <a:p>
            <a:pPr marL="530352" lvl="1" indent="0">
              <a:buNone/>
            </a:pPr>
            <a:r>
              <a:rPr lang="en-US" b="1" dirty="0"/>
              <a:t>F forgiveness</a:t>
            </a:r>
            <a:r>
              <a:rPr lang="en-US" dirty="0"/>
              <a:t> – students can have prior Fs removed from their GPA calculation</a:t>
            </a:r>
          </a:p>
          <a:p>
            <a:pPr marL="530352" lvl="1" indent="0">
              <a:buNone/>
            </a:pPr>
            <a:r>
              <a:rPr lang="en-US" b="1" dirty="0"/>
              <a:t>Credit for prior learning </a:t>
            </a:r>
            <a:r>
              <a:rPr lang="en-US" dirty="0"/>
              <a:t>– students are guided through a portfolio process to receive credit for prior work experience and certifications.</a:t>
            </a:r>
          </a:p>
          <a:p>
            <a:pPr marL="530352" lvl="1" indent="0">
              <a:buNone/>
            </a:pPr>
            <a:r>
              <a:rPr lang="en-US" b="1" dirty="0"/>
              <a:t>A good option for getting outside of problems with third attempt</a:t>
            </a:r>
            <a:r>
              <a:rPr lang="en-US" dirty="0"/>
              <a:t>s (different gen ed).</a:t>
            </a:r>
          </a:p>
        </p:txBody>
      </p:sp>
    </p:spTree>
    <p:extLst>
      <p:ext uri="{BB962C8B-B14F-4D97-AF65-F5344CB8AC3E}">
        <p14:creationId xmlns:p14="http://schemas.microsoft.com/office/powerpoint/2010/main" val="1558561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22722-A47D-A178-B400-AF3E4338C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Advising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BB933-A95A-AC95-CBB5-F0C7F0B52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turn it over to Joy!</a:t>
            </a:r>
          </a:p>
        </p:txBody>
      </p:sp>
    </p:spTree>
    <p:extLst>
      <p:ext uri="{BB962C8B-B14F-4D97-AF65-F5344CB8AC3E}">
        <p14:creationId xmlns:p14="http://schemas.microsoft.com/office/powerpoint/2010/main" val="192499663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191</TotalTime>
  <Words>669</Words>
  <Application>Microsoft Macintosh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Franklin Gothic Book</vt:lpstr>
      <vt:lpstr>NeueHelvetica45Light</vt:lpstr>
      <vt:lpstr>Crop</vt:lpstr>
      <vt:lpstr>Completion Degrees</vt:lpstr>
      <vt:lpstr>Why does completion matter?</vt:lpstr>
      <vt:lpstr>Why does completion matter?</vt:lpstr>
      <vt:lpstr>Okay, completion is important but …</vt:lpstr>
      <vt:lpstr>Multidisciplinary Studies Program</vt:lpstr>
      <vt:lpstr>Let’s explore the options</vt:lpstr>
      <vt:lpstr>Bachelor of Integrated Studies</vt:lpstr>
      <vt:lpstr>Regents Bachelor of Arts</vt:lpstr>
      <vt:lpstr>Advising Context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Scott Davidson</dc:creator>
  <cp:lastModifiedBy>Scott Davidson</cp:lastModifiedBy>
  <cp:revision>3</cp:revision>
  <dcterms:created xsi:type="dcterms:W3CDTF">2025-02-04T17:59:57Z</dcterms:created>
  <dcterms:modified xsi:type="dcterms:W3CDTF">2025-02-04T21:17:17Z</dcterms:modified>
</cp:coreProperties>
</file>