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5486400"/>
  <p:notesSz cx="54864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3"/>
    <p:restoredTop sz="94610"/>
  </p:normalViewPr>
  <p:slideViewPr>
    <p:cSldViewPr snapToGrid="0" snapToObjects="1">
      <p:cViewPr varScale="1">
        <p:scale>
          <a:sx n="209" d="100"/>
          <a:sy n="209" d="100"/>
        </p:scale>
        <p:origin x="1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6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29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24175" cy="5038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355181" y="1076325"/>
            <a:ext cx="5086350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Getting to the Finish Line</a:t>
            </a:r>
            <a:endParaRPr lang="en-US" sz="3300" dirty="0"/>
          </a:p>
        </p:txBody>
      </p:sp>
      <p:sp>
        <p:nvSpPr>
          <p:cNvPr id="6" name="Text 1"/>
          <p:cNvSpPr/>
          <p:nvPr/>
        </p:nvSpPr>
        <p:spPr>
          <a:xfrm>
            <a:off x="3352800" y="2609850"/>
            <a:ext cx="51054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77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Moving Students to Completion</a:t>
            </a:r>
            <a:endParaRPr lang="en-US" sz="2775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225" y="169812"/>
            <a:ext cx="6477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75" y="0"/>
            <a:ext cx="2914650" cy="5029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7200" y="1236659"/>
            <a:ext cx="57626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How did we get here?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457200" y="2200275"/>
            <a:ext cx="5762625" cy="1933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86166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Gen Z (1995-2007) most college-bound generation ever (57% in 2018).</a:t>
            </a:r>
            <a:endParaRPr lang="en-US" sz="1950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1950" dirty="0">
                <a:solidFill>
                  <a:srgbClr val="000000"/>
                </a:solidFill>
              </a:rPr>
              <a:t> </a:t>
            </a:r>
            <a:endParaRPr lang="en-US" sz="1950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Students change majors ~3 times over the course of their college career. 80% of students change majors at least once*.</a:t>
            </a:r>
            <a:endParaRPr lang="en-US" sz="1950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76250"/>
            <a:ext cx="571500" cy="4953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600730" y="5157702"/>
            <a:ext cx="300037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86166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*National Center for Education Statistics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33700" cy="50577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491817" y="188289"/>
            <a:ext cx="57626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Signs Students Need to Transition</a:t>
            </a:r>
            <a:endParaRPr lang="en-US" sz="2775" dirty="0"/>
          </a:p>
        </p:txBody>
      </p:sp>
      <p:sp>
        <p:nvSpPr>
          <p:cNvPr id="6" name="Text 1"/>
          <p:cNvSpPr/>
          <p:nvPr/>
        </p:nvSpPr>
        <p:spPr>
          <a:xfrm>
            <a:off x="3482092" y="670954"/>
            <a:ext cx="5762625" cy="413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60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Failure to progress academically</a:t>
            </a:r>
            <a:endParaRPr lang="en-US" sz="600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Signs in the system: early alerts, midterms</a:t>
            </a:r>
            <a:endParaRPr lang="en-US" sz="600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Difficulty completing critical gateway courses</a:t>
            </a:r>
            <a:endParaRPr lang="en-US" sz="60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Failure to utilize resources to aid progression</a:t>
            </a:r>
            <a:endParaRPr lang="en-US" sz="600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No tutoring swipes, office hours</a:t>
            </a:r>
            <a:endParaRPr lang="en-US" sz="60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Magical thinking</a:t>
            </a:r>
            <a:endParaRPr lang="en-US" sz="600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"I can make it up."</a:t>
            </a:r>
            <a:endParaRPr lang="en-US" sz="60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Failure (or refusal) to explore other options</a:t>
            </a:r>
            <a:endParaRPr lang="en-US" sz="600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1950" dirty="0">
                <a:solidFill>
                  <a:srgbClr val="000000"/>
                </a:solidFill>
              </a:rPr>
              <a:t> </a:t>
            </a:r>
            <a:endParaRPr lang="en-US" sz="600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172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"Foreclosed" Students:</a:t>
            </a: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those who are "steadfastly dedicated" to admission to  program and no other -- attachment without consideration of other options.  (Denial of this goal creates a crisis.)</a:t>
            </a:r>
            <a:endParaRPr lang="en-US" sz="600" dirty="0"/>
          </a:p>
        </p:txBody>
      </p:sp>
      <p:sp>
        <p:nvSpPr>
          <p:cNvPr id="7" name="Text 2"/>
          <p:cNvSpPr/>
          <p:nvPr/>
        </p:nvSpPr>
        <p:spPr>
          <a:xfrm>
            <a:off x="-317399" y="5157597"/>
            <a:ext cx="9848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86166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http://www.nacada.ksu.edu/Resources/Clearinghouse/View-Articles/Courageous-Conversations-Advising-the-Foreclosed-Student.aspx</a:t>
            </a:r>
            <a:endParaRPr lang="en-US" sz="11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59" y="2833783"/>
            <a:ext cx="7356424" cy="190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688" y="3288640"/>
            <a:ext cx="1571625" cy="14382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688" y="3181483"/>
            <a:ext cx="1571625" cy="123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582" y="2855843"/>
            <a:ext cx="19050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66" y="2578922"/>
            <a:ext cx="1571625" cy="123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666" y="1162050"/>
            <a:ext cx="1571625" cy="14192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6556" y="1309983"/>
            <a:ext cx="295275" cy="2952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750" y="3405930"/>
            <a:ext cx="295275" cy="2476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3737" y="2602449"/>
            <a:ext cx="1581150" cy="1238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3737" y="1192749"/>
            <a:ext cx="1581150" cy="1409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5312" y="1348454"/>
            <a:ext cx="295275" cy="2571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5493" y="4522784"/>
            <a:ext cx="1571625" cy="1238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5493" y="3122609"/>
            <a:ext cx="1571625" cy="14001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4985" y="3361773"/>
            <a:ext cx="295275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81432" y="2855843"/>
            <a:ext cx="190500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3471" y="2858757"/>
            <a:ext cx="190500" cy="190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0057" y="2855843"/>
            <a:ext cx="190500" cy="1905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457200" y="466725"/>
            <a:ext cx="8001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What are the characteristics of a "foreclosed" student?</a:t>
            </a:r>
            <a:endParaRPr lang="en-US" sz="2400" dirty="0"/>
          </a:p>
        </p:txBody>
      </p:sp>
      <p:sp>
        <p:nvSpPr>
          <p:cNvPr id="22" name="Text 1"/>
          <p:cNvSpPr/>
          <p:nvPr/>
        </p:nvSpPr>
        <p:spPr>
          <a:xfrm>
            <a:off x="1404395" y="1755772"/>
            <a:ext cx="1219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Limited Research</a:t>
            </a:r>
            <a:endParaRPr lang="en-US" sz="1350" dirty="0"/>
          </a:p>
        </p:txBody>
      </p:sp>
      <p:sp>
        <p:nvSpPr>
          <p:cNvPr id="23" name="Text 2"/>
          <p:cNvSpPr/>
          <p:nvPr/>
        </p:nvSpPr>
        <p:spPr>
          <a:xfrm>
            <a:off x="2866463" y="3984107"/>
            <a:ext cx="1219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141414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High Commitment</a:t>
            </a:r>
            <a:endParaRPr lang="en-US" sz="1350" dirty="0"/>
          </a:p>
        </p:txBody>
      </p:sp>
      <p:sp>
        <p:nvSpPr>
          <p:cNvPr id="24" name="Text 3"/>
          <p:cNvSpPr/>
          <p:nvPr/>
        </p:nvSpPr>
        <p:spPr>
          <a:xfrm>
            <a:off x="5083693" y="1964093"/>
            <a:ext cx="1219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Immature Identity</a:t>
            </a:r>
            <a:endParaRPr lang="en-US" sz="1350" dirty="0"/>
          </a:p>
        </p:txBody>
      </p:sp>
      <p:sp>
        <p:nvSpPr>
          <p:cNvPr id="25" name="Text 4"/>
          <p:cNvSpPr/>
          <p:nvPr/>
        </p:nvSpPr>
        <p:spPr>
          <a:xfrm>
            <a:off x="7195042" y="3984107"/>
            <a:ext cx="1219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141414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Pseudo-identity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565262" y="5090322"/>
            <a:ext cx="90201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86166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 </a:t>
            </a:r>
            <a:endParaRPr lang="en-US" sz="975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http://www.nacada.ksu.edu/Resources/Clearinghouse/View-Articles/Courageous-Conversations-Advising-the-Foreclosed-Student.aspx 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14650" cy="5029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436687" y="284478"/>
            <a:ext cx="57626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Challenges of working with "foreclosed" students</a:t>
            </a:r>
            <a:endParaRPr lang="en-US" sz="1875" dirty="0"/>
          </a:p>
        </p:txBody>
      </p:sp>
      <p:sp>
        <p:nvSpPr>
          <p:cNvPr id="6" name="Text 1"/>
          <p:cNvSpPr/>
          <p:nvPr/>
        </p:nvSpPr>
        <p:spPr>
          <a:xfrm>
            <a:off x="3434105" y="757528"/>
            <a:ext cx="5762625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1950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Educational limbo</a:t>
            </a:r>
            <a:endParaRPr lang="en-US" sz="1950" u="sng" dirty="0"/>
          </a:p>
          <a:p>
            <a:pPr marL="685800" lvl="1" indent="-342900" algn="l">
              <a:lnSpc>
                <a:spcPct val="86166"/>
              </a:lnSpc>
              <a:buSzPct val="100000"/>
              <a:buChar char="•"/>
            </a:pPr>
            <a:r>
              <a:rPr lang="en-US" sz="1950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Repeating key classes, failure to progress</a:t>
            </a:r>
            <a:endParaRPr lang="en-US" sz="1950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1950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Attrition</a:t>
            </a:r>
            <a:endParaRPr lang="en-US" sz="1950" u="sng" dirty="0"/>
          </a:p>
          <a:p>
            <a:pPr marL="685800" lvl="1" indent="-342900" algn="l">
              <a:lnSpc>
                <a:spcPct val="86166"/>
              </a:lnSpc>
              <a:buSzPct val="100000"/>
              <a:buChar char="•"/>
            </a:pPr>
            <a:r>
              <a:rPr lang="en-US" sz="1950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"I'll just transfer."</a:t>
            </a:r>
            <a:endParaRPr lang="en-US" sz="1950" dirty="0"/>
          </a:p>
          <a:p>
            <a:pPr marL="342900" indent="-342900" algn="l">
              <a:lnSpc>
                <a:spcPct val="86166"/>
              </a:lnSpc>
              <a:buSzPct val="100000"/>
              <a:buChar char="•"/>
            </a:pPr>
            <a:r>
              <a:rPr lang="en-US" sz="1950" u="sng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Identity Crisis</a:t>
            </a:r>
            <a:endParaRPr lang="en-US" sz="1950" u="sng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1950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1950" dirty="0">
                <a:solidFill>
                  <a:srgbClr val="000000"/>
                </a:solidFill>
              </a:rPr>
              <a:t> </a:t>
            </a:r>
            <a:endParaRPr lang="en-US" sz="1950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1950" dirty="0">
                <a:solidFill>
                  <a:srgbClr val="000000"/>
                </a:solidFill>
              </a:rPr>
              <a:t> </a:t>
            </a:r>
            <a:endParaRPr lang="en-US" sz="1950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Adviser becomes "the human embodiment of the rejection notice" -- both the face of the problem and the face of the solution.</a:t>
            </a:r>
            <a:endParaRPr lang="en-US" sz="1950" dirty="0"/>
          </a:p>
        </p:txBody>
      </p:sp>
      <p:sp>
        <p:nvSpPr>
          <p:cNvPr id="7" name="Text 2"/>
          <p:cNvSpPr/>
          <p:nvPr/>
        </p:nvSpPr>
        <p:spPr>
          <a:xfrm>
            <a:off x="142780" y="5157702"/>
            <a:ext cx="956310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86166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https://nacada.ksu.edu/Resources/Clearinghouse/View-Articles/Courageous-Conversations-Advising-the-Foreclosed-Student.aspx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59" y="2833783"/>
            <a:ext cx="7356424" cy="190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688" y="3288640"/>
            <a:ext cx="1571625" cy="14382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688" y="3181483"/>
            <a:ext cx="1571625" cy="123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582" y="2855843"/>
            <a:ext cx="19050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66" y="2578922"/>
            <a:ext cx="1571625" cy="1238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666" y="1162050"/>
            <a:ext cx="1571625" cy="14192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6556" y="1309983"/>
            <a:ext cx="285750" cy="2952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750" y="3405930"/>
            <a:ext cx="295275" cy="2952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3737" y="2602449"/>
            <a:ext cx="1581150" cy="1238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3737" y="1192749"/>
            <a:ext cx="1581150" cy="1409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5312" y="1348454"/>
            <a:ext cx="29527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5493" y="4522784"/>
            <a:ext cx="1571625" cy="12382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5493" y="3122609"/>
            <a:ext cx="1571625" cy="14001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4985" y="3361773"/>
            <a:ext cx="295275" cy="2095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81432" y="2855843"/>
            <a:ext cx="190500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3471" y="2858757"/>
            <a:ext cx="190500" cy="190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0057" y="2855843"/>
            <a:ext cx="190500" cy="1905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457200" y="466725"/>
            <a:ext cx="8001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Transition Tactics</a:t>
            </a:r>
            <a:endParaRPr lang="en-US" sz="2400" dirty="0"/>
          </a:p>
        </p:txBody>
      </p:sp>
      <p:sp>
        <p:nvSpPr>
          <p:cNvPr id="22" name="Text 1"/>
          <p:cNvSpPr/>
          <p:nvPr/>
        </p:nvSpPr>
        <p:spPr>
          <a:xfrm>
            <a:off x="1404395" y="1755772"/>
            <a:ext cx="1219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Active Listening</a:t>
            </a:r>
            <a:endParaRPr lang="en-US" sz="1350" dirty="0"/>
          </a:p>
        </p:txBody>
      </p:sp>
      <p:sp>
        <p:nvSpPr>
          <p:cNvPr id="23" name="Text 2"/>
          <p:cNvSpPr/>
          <p:nvPr/>
        </p:nvSpPr>
        <p:spPr>
          <a:xfrm>
            <a:off x="2861662" y="3820582"/>
            <a:ext cx="12192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141414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Eliminate False Constructs</a:t>
            </a:r>
            <a:endParaRPr lang="en-US" sz="1350" dirty="0"/>
          </a:p>
        </p:txBody>
      </p:sp>
      <p:sp>
        <p:nvSpPr>
          <p:cNvPr id="24" name="Text 3"/>
          <p:cNvSpPr/>
          <p:nvPr/>
        </p:nvSpPr>
        <p:spPr>
          <a:xfrm>
            <a:off x="5083626" y="1714005"/>
            <a:ext cx="12192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Active Planning &amp; "Homework"</a:t>
            </a:r>
            <a:endParaRPr lang="en-US" sz="1350" dirty="0"/>
          </a:p>
        </p:txBody>
      </p:sp>
      <p:sp>
        <p:nvSpPr>
          <p:cNvPr id="25" name="Text 4"/>
          <p:cNvSpPr/>
          <p:nvPr/>
        </p:nvSpPr>
        <p:spPr>
          <a:xfrm>
            <a:off x="7113299" y="3859063"/>
            <a:ext cx="1219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1350" b="1" dirty="0">
                <a:solidFill>
                  <a:srgbClr val="141414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Build Adaptability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565262" y="5090322"/>
            <a:ext cx="90201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86166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 </a:t>
            </a:r>
            <a:endParaRPr lang="en-US" sz="975" dirty="0"/>
          </a:p>
          <a:p>
            <a:pPr marL="0" indent="0" algn="l">
              <a:lnSpc>
                <a:spcPct val="86166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http://www.nacada.ksu.edu/Resources/Clearinghouse/View-Articles/Courageous-Conversations-Advising-the-Foreclosed-Student.aspx </a:t>
            </a:r>
            <a:endParaRPr lang="en-US" sz="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8344"/>
            <a:ext cx="97536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1236659"/>
            <a:ext cx="57626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Document Everything</a:t>
            </a:r>
            <a:endParaRPr lang="en-US" sz="2550" dirty="0"/>
          </a:p>
        </p:txBody>
      </p:sp>
      <p:sp>
        <p:nvSpPr>
          <p:cNvPr id="5" name="Text 1"/>
          <p:cNvSpPr/>
          <p:nvPr/>
        </p:nvSpPr>
        <p:spPr>
          <a:xfrm>
            <a:off x="6610350" y="5132337"/>
            <a:ext cx="26384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86166"/>
              </a:lnSpc>
              <a:buNone/>
            </a:pPr>
            <a:endParaRPr lang="en-US" sz="1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047" y="1996897"/>
            <a:ext cx="48768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75" y="0"/>
            <a:ext cx="2914650" cy="5029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753600" cy="4572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09105" y="168957"/>
            <a:ext cx="57626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Tips for a Warm Transition</a:t>
            </a:r>
            <a:endParaRPr lang="en-US" sz="3000" dirty="0"/>
          </a:p>
        </p:txBody>
      </p:sp>
      <p:sp>
        <p:nvSpPr>
          <p:cNvPr id="6" name="Text 1"/>
          <p:cNvSpPr/>
          <p:nvPr/>
        </p:nvSpPr>
        <p:spPr>
          <a:xfrm>
            <a:off x="408804" y="892099"/>
            <a:ext cx="5981700" cy="3714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Walk students through available online resources</a:t>
            </a:r>
            <a:endParaRPr lang="en-US" sz="1725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Catalog, typical plan of study, DegreeWorks "What-if"</a:t>
            </a:r>
            <a:endParaRPr lang="en-US" sz="1725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Document what is discussed/possible</a:t>
            </a:r>
            <a:endParaRPr lang="en-US" sz="1725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If a student can return, spell that out clearly</a:t>
            </a:r>
            <a:endParaRPr lang="en-US" sz="1725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Try to also refer to a colleague</a:t>
            </a:r>
            <a:endParaRPr lang="en-US" sz="1725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Work with your college to follow major change protocol</a:t>
            </a:r>
            <a:endParaRPr lang="en-US" sz="1725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Meet your colleagues</a:t>
            </a:r>
            <a:endParaRPr lang="en-US" sz="1725" dirty="0"/>
          </a:p>
          <a:p>
            <a:pPr marL="685800" lvl="1" indent="-342900" algn="l">
              <a:lnSpc>
                <a:spcPct val="92663"/>
              </a:lnSpc>
              <a:buSzPct val="100000"/>
              <a:buChar char="•"/>
            </a:pPr>
            <a:r>
              <a:rPr lang="en-US" sz="1725" dirty="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more you are able to describe to a student about who and where they are going, the more likely they are to see the transition as a positive development.</a:t>
            </a:r>
            <a:endParaRPr lang="en-US" sz="1725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1950" dirty="0">
                <a:solidFill>
                  <a:srgbClr val="000000"/>
                </a:solidFill>
              </a:rPr>
              <a:t> </a:t>
            </a:r>
            <a:endParaRPr lang="en-US" sz="17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415</Words>
  <Application>Microsoft Macintosh PowerPoint</Application>
  <PresentationFormat>Custom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Joy Carr</cp:lastModifiedBy>
  <cp:revision>2</cp:revision>
  <dcterms:created xsi:type="dcterms:W3CDTF">2025-02-04T18:12:33Z</dcterms:created>
  <dcterms:modified xsi:type="dcterms:W3CDTF">2025-02-04T20:31:20Z</dcterms:modified>
</cp:coreProperties>
</file>