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  <p:sldMasterId id="2147483840" r:id="rId2"/>
    <p:sldMasterId id="2147483852" r:id="rId3"/>
    <p:sldMasterId id="2147483816" r:id="rId4"/>
    <p:sldMasterId id="2147483792" r:id="rId5"/>
    <p:sldMasterId id="2147483804" r:id="rId6"/>
  </p:sldMasterIdLst>
  <p:notesMasterIdLst>
    <p:notesMasterId r:id="rId23"/>
  </p:notesMasterIdLst>
  <p:sldIdLst>
    <p:sldId id="257" r:id="rId7"/>
    <p:sldId id="284" r:id="rId8"/>
    <p:sldId id="269" r:id="rId9"/>
    <p:sldId id="283" r:id="rId10"/>
    <p:sldId id="290" r:id="rId11"/>
    <p:sldId id="289" r:id="rId12"/>
    <p:sldId id="295" r:id="rId13"/>
    <p:sldId id="282" r:id="rId14"/>
    <p:sldId id="294" r:id="rId15"/>
    <p:sldId id="258" r:id="rId16"/>
    <p:sldId id="291" r:id="rId17"/>
    <p:sldId id="292" r:id="rId18"/>
    <p:sldId id="286" r:id="rId19"/>
    <p:sldId id="288" r:id="rId20"/>
    <p:sldId id="293" r:id="rId21"/>
    <p:sldId id="287" r:id="rId2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  <a:srgbClr val="968C83"/>
    <a:srgbClr val="F0B3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03" autoAdjust="0"/>
    <p:restoredTop sz="94740" autoAdjust="0"/>
  </p:normalViewPr>
  <p:slideViewPr>
    <p:cSldViewPr snapToObjects="1">
      <p:cViewPr varScale="1">
        <p:scale>
          <a:sx n="161" d="100"/>
          <a:sy n="161" d="100"/>
        </p:scale>
        <p:origin x="1032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E70AFE-B1BC-4F12-B331-599848E32C4A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BCFC36-2D72-4020-AD48-9224B2FCC9D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3200" b="1" dirty="0"/>
            <a:t>General </a:t>
          </a:r>
          <a:r>
            <a:rPr lang="en-US" sz="3200" b="1"/>
            <a:t>Manufacturing Base    +    Select </a:t>
          </a:r>
          <a:r>
            <a:rPr lang="en-US" sz="3200" b="1" dirty="0"/>
            <a:t>2 Areas of Emphasis </a:t>
          </a:r>
        </a:p>
      </dgm:t>
    </dgm:pt>
    <dgm:pt modelId="{04A3C260-6E94-4089-BDDC-A110CE662955}" type="parTrans" cxnId="{7E8B2E36-DFCA-4FEB-9779-54A447A81CEE}">
      <dgm:prSet/>
      <dgm:spPr/>
      <dgm:t>
        <a:bodyPr/>
        <a:lstStyle/>
        <a:p>
          <a:endParaRPr lang="en-US"/>
        </a:p>
      </dgm:t>
    </dgm:pt>
    <dgm:pt modelId="{59645669-2D06-41AD-94AD-017C99179A4A}" type="sibTrans" cxnId="{7E8B2E36-DFCA-4FEB-9779-54A447A81CEE}">
      <dgm:prSet/>
      <dgm:spPr/>
      <dgm:t>
        <a:bodyPr/>
        <a:lstStyle/>
        <a:p>
          <a:endParaRPr lang="en-US"/>
        </a:p>
      </dgm:t>
    </dgm:pt>
    <dgm:pt modelId="{2643DB62-B3BB-4521-9540-9CBC0C6B5F68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Mechanical Engineering Technology</a:t>
          </a:r>
        </a:p>
      </dgm:t>
    </dgm:pt>
    <dgm:pt modelId="{9D63D532-2405-4CA8-BB7D-30727A81A39E}" type="parTrans" cxnId="{C7541C37-EBC5-4025-AB7A-9AB1F37B5F51}">
      <dgm:prSet/>
      <dgm:spPr/>
      <dgm:t>
        <a:bodyPr/>
        <a:lstStyle/>
        <a:p>
          <a:endParaRPr lang="en-US"/>
        </a:p>
      </dgm:t>
    </dgm:pt>
    <dgm:pt modelId="{784D9DF3-BFD7-4337-8F89-6C3AF45061A4}" type="sibTrans" cxnId="{C7541C37-EBC5-4025-AB7A-9AB1F37B5F51}">
      <dgm:prSet/>
      <dgm:spPr/>
      <dgm:t>
        <a:bodyPr/>
        <a:lstStyle/>
        <a:p>
          <a:endParaRPr lang="en-US"/>
        </a:p>
      </dgm:t>
    </dgm:pt>
    <dgm:pt modelId="{A800DCD6-F11B-4EF7-A70C-F3E9084DA7EE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Industrial Engineering Technology</a:t>
          </a:r>
        </a:p>
      </dgm:t>
    </dgm:pt>
    <dgm:pt modelId="{633085DE-F46D-4ABD-BA22-C146F6D6C26F}" type="parTrans" cxnId="{0253F2E6-6F49-4EA4-B268-61EABCA22DBE}">
      <dgm:prSet/>
      <dgm:spPr/>
      <dgm:t>
        <a:bodyPr/>
        <a:lstStyle/>
        <a:p>
          <a:endParaRPr lang="en-US"/>
        </a:p>
      </dgm:t>
    </dgm:pt>
    <dgm:pt modelId="{4E25E6B8-F881-4594-9D50-DDB4D8795A1F}" type="sibTrans" cxnId="{0253F2E6-6F49-4EA4-B268-61EABCA22DBE}">
      <dgm:prSet/>
      <dgm:spPr/>
      <dgm:t>
        <a:bodyPr/>
        <a:lstStyle/>
        <a:p>
          <a:endParaRPr lang="en-US"/>
        </a:p>
      </dgm:t>
    </dgm:pt>
    <dgm:pt modelId="{573A02AF-94FC-4B99-A555-2C2B81A00648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Multi-disciplinary Engineering Technology</a:t>
          </a:r>
        </a:p>
      </dgm:t>
    </dgm:pt>
    <dgm:pt modelId="{FD06EACD-7BF8-4ACC-B2E6-8BD1659FDAD9}" type="parTrans" cxnId="{0AB2A016-2C39-4804-AD6E-B38ECB3EC9FD}">
      <dgm:prSet/>
      <dgm:spPr/>
      <dgm:t>
        <a:bodyPr/>
        <a:lstStyle/>
        <a:p>
          <a:endParaRPr lang="en-US"/>
        </a:p>
      </dgm:t>
    </dgm:pt>
    <dgm:pt modelId="{7D68CD70-317A-43E4-A064-10F774681738}" type="sibTrans" cxnId="{0AB2A016-2C39-4804-AD6E-B38ECB3EC9FD}">
      <dgm:prSet/>
      <dgm:spPr/>
      <dgm:t>
        <a:bodyPr/>
        <a:lstStyle/>
        <a:p>
          <a:endParaRPr lang="en-US"/>
        </a:p>
      </dgm:t>
    </dgm:pt>
    <dgm:pt modelId="{1847DD8F-F1FC-446C-A339-0A81F7FED4B2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Energy Technology</a:t>
          </a:r>
        </a:p>
      </dgm:t>
    </dgm:pt>
    <dgm:pt modelId="{8E5BE2D0-4ED4-4243-B3E3-577E41822390}" type="parTrans" cxnId="{DBD5D18D-1475-466E-A184-821829D05D2B}">
      <dgm:prSet/>
      <dgm:spPr/>
      <dgm:t>
        <a:bodyPr/>
        <a:lstStyle/>
        <a:p>
          <a:endParaRPr lang="en-US"/>
        </a:p>
      </dgm:t>
    </dgm:pt>
    <dgm:pt modelId="{E7008323-887A-43A5-9E9B-73A7356EA65F}" type="sibTrans" cxnId="{DBD5D18D-1475-466E-A184-821829D05D2B}">
      <dgm:prSet/>
      <dgm:spPr/>
      <dgm:t>
        <a:bodyPr/>
        <a:lstStyle/>
        <a:p>
          <a:endParaRPr lang="en-US"/>
        </a:p>
      </dgm:t>
    </dgm:pt>
    <dgm:pt modelId="{0B0B261E-6E96-4FF4-8349-5DBE6EA625ED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Engineering Management &amp; Entrepreneurship</a:t>
          </a:r>
        </a:p>
      </dgm:t>
    </dgm:pt>
    <dgm:pt modelId="{33515A50-3DDC-4DAE-B0F0-D9F9F6EA4E91}" type="parTrans" cxnId="{24A52B35-88A8-458C-B6BB-F5A24B1B3C51}">
      <dgm:prSet/>
      <dgm:spPr/>
      <dgm:t>
        <a:bodyPr/>
        <a:lstStyle/>
        <a:p>
          <a:endParaRPr lang="en-US"/>
        </a:p>
      </dgm:t>
    </dgm:pt>
    <dgm:pt modelId="{6C7D83F4-186A-4B4D-932C-64F932AC2E61}" type="sibTrans" cxnId="{24A52B35-88A8-458C-B6BB-F5A24B1B3C51}">
      <dgm:prSet/>
      <dgm:spPr/>
      <dgm:t>
        <a:bodyPr/>
        <a:lstStyle/>
        <a:p>
          <a:endParaRPr lang="en-US"/>
        </a:p>
      </dgm:t>
    </dgm:pt>
    <dgm:pt modelId="{EDA27D0E-9920-4252-9487-7529618835BC}" type="pres">
      <dgm:prSet presAssocID="{A3E70AFE-B1BC-4F12-B331-599848E32C4A}" presName="composite" presStyleCnt="0">
        <dgm:presLayoutVars>
          <dgm:chMax val="1"/>
          <dgm:dir/>
          <dgm:resizeHandles val="exact"/>
        </dgm:presLayoutVars>
      </dgm:prSet>
      <dgm:spPr/>
    </dgm:pt>
    <dgm:pt modelId="{5B8545C9-96F7-45B5-9863-44DF59D4DB27}" type="pres">
      <dgm:prSet presAssocID="{7ABCFC36-2D72-4020-AD48-9224B2FCC9D9}" presName="roof" presStyleLbl="dkBgShp" presStyleIdx="0" presStyleCnt="2"/>
      <dgm:spPr/>
    </dgm:pt>
    <dgm:pt modelId="{039668DD-6EC5-4FB9-9784-93E0C7634185}" type="pres">
      <dgm:prSet presAssocID="{7ABCFC36-2D72-4020-AD48-9224B2FCC9D9}" presName="pillars" presStyleCnt="0"/>
      <dgm:spPr/>
    </dgm:pt>
    <dgm:pt modelId="{1D2CB958-53BE-4EDC-8E81-90FA8D72742C}" type="pres">
      <dgm:prSet presAssocID="{7ABCFC36-2D72-4020-AD48-9224B2FCC9D9}" presName="pillar1" presStyleLbl="node1" presStyleIdx="0" presStyleCnt="5">
        <dgm:presLayoutVars>
          <dgm:bulletEnabled val="1"/>
        </dgm:presLayoutVars>
      </dgm:prSet>
      <dgm:spPr/>
    </dgm:pt>
    <dgm:pt modelId="{72113EF1-735B-4F2A-9B3D-BB40EC2C6153}" type="pres">
      <dgm:prSet presAssocID="{A800DCD6-F11B-4EF7-A70C-F3E9084DA7EE}" presName="pillarX" presStyleLbl="node1" presStyleIdx="1" presStyleCnt="5">
        <dgm:presLayoutVars>
          <dgm:bulletEnabled val="1"/>
        </dgm:presLayoutVars>
      </dgm:prSet>
      <dgm:spPr/>
    </dgm:pt>
    <dgm:pt modelId="{B3F36D76-F898-4655-9827-595E4C0BE2FE}" type="pres">
      <dgm:prSet presAssocID="{1847DD8F-F1FC-446C-A339-0A81F7FED4B2}" presName="pillarX" presStyleLbl="node1" presStyleIdx="2" presStyleCnt="5">
        <dgm:presLayoutVars>
          <dgm:bulletEnabled val="1"/>
        </dgm:presLayoutVars>
      </dgm:prSet>
      <dgm:spPr/>
    </dgm:pt>
    <dgm:pt modelId="{6D4FEFEB-8ACC-4ED3-8FAF-6A85BB3693C2}" type="pres">
      <dgm:prSet presAssocID="{0B0B261E-6E96-4FF4-8349-5DBE6EA625ED}" presName="pillarX" presStyleLbl="node1" presStyleIdx="3" presStyleCnt="5">
        <dgm:presLayoutVars>
          <dgm:bulletEnabled val="1"/>
        </dgm:presLayoutVars>
      </dgm:prSet>
      <dgm:spPr/>
    </dgm:pt>
    <dgm:pt modelId="{7FA428FB-6598-41D5-BE86-9FF543F4BD23}" type="pres">
      <dgm:prSet presAssocID="{573A02AF-94FC-4B99-A555-2C2B81A00648}" presName="pillarX" presStyleLbl="node1" presStyleIdx="4" presStyleCnt="5">
        <dgm:presLayoutVars>
          <dgm:bulletEnabled val="1"/>
        </dgm:presLayoutVars>
      </dgm:prSet>
      <dgm:spPr/>
    </dgm:pt>
    <dgm:pt modelId="{075A3E2C-7DB9-4E01-A52A-1868FC8ED44E}" type="pres">
      <dgm:prSet presAssocID="{7ABCFC36-2D72-4020-AD48-9224B2FCC9D9}" presName="base" presStyleLbl="dkBgShp" presStyleIdx="1" presStyleCnt="2" custScaleY="244913" custLinFactNeighborY="32171"/>
      <dgm:spPr>
        <a:solidFill>
          <a:srgbClr val="002060"/>
        </a:solidFill>
      </dgm:spPr>
    </dgm:pt>
  </dgm:ptLst>
  <dgm:cxnLst>
    <dgm:cxn modelId="{8C73340E-5D2C-4FBA-85E3-DFA5D05FBA9D}" type="presOf" srcId="{A800DCD6-F11B-4EF7-A70C-F3E9084DA7EE}" destId="{72113EF1-735B-4F2A-9B3D-BB40EC2C6153}" srcOrd="0" destOrd="0" presId="urn:microsoft.com/office/officeart/2005/8/layout/hList3"/>
    <dgm:cxn modelId="{0AB2A016-2C39-4804-AD6E-B38ECB3EC9FD}" srcId="{7ABCFC36-2D72-4020-AD48-9224B2FCC9D9}" destId="{573A02AF-94FC-4B99-A555-2C2B81A00648}" srcOrd="4" destOrd="0" parTransId="{FD06EACD-7BF8-4ACC-B2E6-8BD1659FDAD9}" sibTransId="{7D68CD70-317A-43E4-A064-10F774681738}"/>
    <dgm:cxn modelId="{24A52B35-88A8-458C-B6BB-F5A24B1B3C51}" srcId="{7ABCFC36-2D72-4020-AD48-9224B2FCC9D9}" destId="{0B0B261E-6E96-4FF4-8349-5DBE6EA625ED}" srcOrd="3" destOrd="0" parTransId="{33515A50-3DDC-4DAE-B0F0-D9F9F6EA4E91}" sibTransId="{6C7D83F4-186A-4B4D-932C-64F932AC2E61}"/>
    <dgm:cxn modelId="{7E8B2E36-DFCA-4FEB-9779-54A447A81CEE}" srcId="{A3E70AFE-B1BC-4F12-B331-599848E32C4A}" destId="{7ABCFC36-2D72-4020-AD48-9224B2FCC9D9}" srcOrd="0" destOrd="0" parTransId="{04A3C260-6E94-4089-BDDC-A110CE662955}" sibTransId="{59645669-2D06-41AD-94AD-017C99179A4A}"/>
    <dgm:cxn modelId="{C7541C37-EBC5-4025-AB7A-9AB1F37B5F51}" srcId="{7ABCFC36-2D72-4020-AD48-9224B2FCC9D9}" destId="{2643DB62-B3BB-4521-9540-9CBC0C6B5F68}" srcOrd="0" destOrd="0" parTransId="{9D63D532-2405-4CA8-BB7D-30727A81A39E}" sibTransId="{784D9DF3-BFD7-4337-8F89-6C3AF45061A4}"/>
    <dgm:cxn modelId="{8ABD9555-AD34-4509-9AC4-4F09AE3F125E}" type="presOf" srcId="{573A02AF-94FC-4B99-A555-2C2B81A00648}" destId="{7FA428FB-6598-41D5-BE86-9FF543F4BD23}" srcOrd="0" destOrd="0" presId="urn:microsoft.com/office/officeart/2005/8/layout/hList3"/>
    <dgm:cxn modelId="{EBED785F-C053-4E59-A87F-73261D16A373}" type="presOf" srcId="{0B0B261E-6E96-4FF4-8349-5DBE6EA625ED}" destId="{6D4FEFEB-8ACC-4ED3-8FAF-6A85BB3693C2}" srcOrd="0" destOrd="0" presId="urn:microsoft.com/office/officeart/2005/8/layout/hList3"/>
    <dgm:cxn modelId="{7917E481-CA73-4E9B-830C-A9D4C4711042}" type="presOf" srcId="{1847DD8F-F1FC-446C-A339-0A81F7FED4B2}" destId="{B3F36D76-F898-4655-9827-595E4C0BE2FE}" srcOrd="0" destOrd="0" presId="urn:microsoft.com/office/officeart/2005/8/layout/hList3"/>
    <dgm:cxn modelId="{DBD5D18D-1475-466E-A184-821829D05D2B}" srcId="{7ABCFC36-2D72-4020-AD48-9224B2FCC9D9}" destId="{1847DD8F-F1FC-446C-A339-0A81F7FED4B2}" srcOrd="2" destOrd="0" parTransId="{8E5BE2D0-4ED4-4243-B3E3-577E41822390}" sibTransId="{E7008323-887A-43A5-9E9B-73A7356EA65F}"/>
    <dgm:cxn modelId="{C07DF5C5-148B-4844-A235-9EA523FDEE22}" type="presOf" srcId="{7ABCFC36-2D72-4020-AD48-9224B2FCC9D9}" destId="{5B8545C9-96F7-45B5-9863-44DF59D4DB27}" srcOrd="0" destOrd="0" presId="urn:microsoft.com/office/officeart/2005/8/layout/hList3"/>
    <dgm:cxn modelId="{0253F2E6-6F49-4EA4-B268-61EABCA22DBE}" srcId="{7ABCFC36-2D72-4020-AD48-9224B2FCC9D9}" destId="{A800DCD6-F11B-4EF7-A70C-F3E9084DA7EE}" srcOrd="1" destOrd="0" parTransId="{633085DE-F46D-4ABD-BA22-C146F6D6C26F}" sibTransId="{4E25E6B8-F881-4594-9D50-DDB4D8795A1F}"/>
    <dgm:cxn modelId="{6DE68FFC-4D82-44C3-AE6B-0DDCDFA651AA}" type="presOf" srcId="{2643DB62-B3BB-4521-9540-9CBC0C6B5F68}" destId="{1D2CB958-53BE-4EDC-8E81-90FA8D72742C}" srcOrd="0" destOrd="0" presId="urn:microsoft.com/office/officeart/2005/8/layout/hList3"/>
    <dgm:cxn modelId="{867DB9FC-3F43-4D58-87B3-72F6B773CE5A}" type="presOf" srcId="{A3E70AFE-B1BC-4F12-B331-599848E32C4A}" destId="{EDA27D0E-9920-4252-9487-7529618835BC}" srcOrd="0" destOrd="0" presId="urn:microsoft.com/office/officeart/2005/8/layout/hList3"/>
    <dgm:cxn modelId="{39AD7CFB-3F54-405B-ABCF-065F0D852AA7}" type="presParOf" srcId="{EDA27D0E-9920-4252-9487-7529618835BC}" destId="{5B8545C9-96F7-45B5-9863-44DF59D4DB27}" srcOrd="0" destOrd="0" presId="urn:microsoft.com/office/officeart/2005/8/layout/hList3"/>
    <dgm:cxn modelId="{56103DD7-8ED6-4602-BAE2-FA8773649F1B}" type="presParOf" srcId="{EDA27D0E-9920-4252-9487-7529618835BC}" destId="{039668DD-6EC5-4FB9-9784-93E0C7634185}" srcOrd="1" destOrd="0" presId="urn:microsoft.com/office/officeart/2005/8/layout/hList3"/>
    <dgm:cxn modelId="{38A921F2-7353-4B5C-8E68-6ABBEB4271DC}" type="presParOf" srcId="{039668DD-6EC5-4FB9-9784-93E0C7634185}" destId="{1D2CB958-53BE-4EDC-8E81-90FA8D72742C}" srcOrd="0" destOrd="0" presId="urn:microsoft.com/office/officeart/2005/8/layout/hList3"/>
    <dgm:cxn modelId="{92D0CF3F-F80E-4ABF-B825-89A9BE7FF476}" type="presParOf" srcId="{039668DD-6EC5-4FB9-9784-93E0C7634185}" destId="{72113EF1-735B-4F2A-9B3D-BB40EC2C6153}" srcOrd="1" destOrd="0" presId="urn:microsoft.com/office/officeart/2005/8/layout/hList3"/>
    <dgm:cxn modelId="{0CC6D880-31C6-478D-9482-EA040A6D6F67}" type="presParOf" srcId="{039668DD-6EC5-4FB9-9784-93E0C7634185}" destId="{B3F36D76-F898-4655-9827-595E4C0BE2FE}" srcOrd="2" destOrd="0" presId="urn:microsoft.com/office/officeart/2005/8/layout/hList3"/>
    <dgm:cxn modelId="{0398B063-7423-4754-9EC2-ED8D25D6F0ED}" type="presParOf" srcId="{039668DD-6EC5-4FB9-9784-93E0C7634185}" destId="{6D4FEFEB-8ACC-4ED3-8FAF-6A85BB3693C2}" srcOrd="3" destOrd="0" presId="urn:microsoft.com/office/officeart/2005/8/layout/hList3"/>
    <dgm:cxn modelId="{5CA1FEE5-5DD3-4E8F-B019-AC150211ABC0}" type="presParOf" srcId="{039668DD-6EC5-4FB9-9784-93E0C7634185}" destId="{7FA428FB-6598-41D5-BE86-9FF543F4BD23}" srcOrd="4" destOrd="0" presId="urn:microsoft.com/office/officeart/2005/8/layout/hList3"/>
    <dgm:cxn modelId="{109CD543-690C-4CC4-A0E1-9BEE455EBA30}" type="presParOf" srcId="{EDA27D0E-9920-4252-9487-7529618835BC}" destId="{075A3E2C-7DB9-4E01-A52A-1868FC8ED44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545C9-96F7-45B5-9863-44DF59D4DB27}">
      <dsp:nvSpPr>
        <dsp:cNvPr id="0" name=""/>
        <dsp:cNvSpPr/>
      </dsp:nvSpPr>
      <dsp:spPr>
        <a:xfrm>
          <a:off x="0" y="-67634"/>
          <a:ext cx="8356306" cy="800099"/>
        </a:xfrm>
        <a:prstGeom prst="rect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General </a:t>
          </a:r>
          <a:r>
            <a:rPr lang="en-US" sz="3200" b="1" kern="1200"/>
            <a:t>Manufacturing Base    +    Select </a:t>
          </a:r>
          <a:r>
            <a:rPr lang="en-US" sz="3200" b="1" kern="1200" dirty="0"/>
            <a:t>2 Areas of Emphasis </a:t>
          </a:r>
        </a:p>
      </dsp:txBody>
      <dsp:txXfrm>
        <a:off x="0" y="-67634"/>
        <a:ext cx="8356306" cy="800099"/>
      </dsp:txXfrm>
    </dsp:sp>
    <dsp:sp modelId="{1D2CB958-53BE-4EDC-8E81-90FA8D72742C}">
      <dsp:nvSpPr>
        <dsp:cNvPr id="0" name=""/>
        <dsp:cNvSpPr/>
      </dsp:nvSpPr>
      <dsp:spPr>
        <a:xfrm>
          <a:off x="1020" y="732465"/>
          <a:ext cx="1670853" cy="168021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Mechanical Engineering Technology</a:t>
          </a:r>
        </a:p>
      </dsp:txBody>
      <dsp:txXfrm>
        <a:off x="1020" y="732465"/>
        <a:ext cx="1670853" cy="1680210"/>
      </dsp:txXfrm>
    </dsp:sp>
    <dsp:sp modelId="{72113EF1-735B-4F2A-9B3D-BB40EC2C6153}">
      <dsp:nvSpPr>
        <dsp:cNvPr id="0" name=""/>
        <dsp:cNvSpPr/>
      </dsp:nvSpPr>
      <dsp:spPr>
        <a:xfrm>
          <a:off x="1671873" y="732465"/>
          <a:ext cx="1670853" cy="168021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Industrial Engineering Technology</a:t>
          </a:r>
        </a:p>
      </dsp:txBody>
      <dsp:txXfrm>
        <a:off x="1671873" y="732465"/>
        <a:ext cx="1670853" cy="1680210"/>
      </dsp:txXfrm>
    </dsp:sp>
    <dsp:sp modelId="{B3F36D76-F898-4655-9827-595E4C0BE2FE}">
      <dsp:nvSpPr>
        <dsp:cNvPr id="0" name=""/>
        <dsp:cNvSpPr/>
      </dsp:nvSpPr>
      <dsp:spPr>
        <a:xfrm>
          <a:off x="3342726" y="732465"/>
          <a:ext cx="1670853" cy="168021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Energy Technology</a:t>
          </a:r>
        </a:p>
      </dsp:txBody>
      <dsp:txXfrm>
        <a:off x="3342726" y="732465"/>
        <a:ext cx="1670853" cy="1680210"/>
      </dsp:txXfrm>
    </dsp:sp>
    <dsp:sp modelId="{6D4FEFEB-8ACC-4ED3-8FAF-6A85BB3693C2}">
      <dsp:nvSpPr>
        <dsp:cNvPr id="0" name=""/>
        <dsp:cNvSpPr/>
      </dsp:nvSpPr>
      <dsp:spPr>
        <a:xfrm>
          <a:off x="5013579" y="732465"/>
          <a:ext cx="1670853" cy="168021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Engineering Management &amp; Entrepreneurship</a:t>
          </a:r>
        </a:p>
      </dsp:txBody>
      <dsp:txXfrm>
        <a:off x="5013579" y="732465"/>
        <a:ext cx="1670853" cy="1680210"/>
      </dsp:txXfrm>
    </dsp:sp>
    <dsp:sp modelId="{7FA428FB-6598-41D5-BE86-9FF543F4BD23}">
      <dsp:nvSpPr>
        <dsp:cNvPr id="0" name=""/>
        <dsp:cNvSpPr/>
      </dsp:nvSpPr>
      <dsp:spPr>
        <a:xfrm>
          <a:off x="6684432" y="732465"/>
          <a:ext cx="1670853" cy="1680210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Multi-disciplinary Engineering Technology</a:t>
          </a:r>
        </a:p>
      </dsp:txBody>
      <dsp:txXfrm>
        <a:off x="6684432" y="732465"/>
        <a:ext cx="1670853" cy="1680210"/>
      </dsp:txXfrm>
    </dsp:sp>
    <dsp:sp modelId="{075A3E2C-7DB9-4E01-A52A-1868FC8ED44E}">
      <dsp:nvSpPr>
        <dsp:cNvPr id="0" name=""/>
        <dsp:cNvSpPr/>
      </dsp:nvSpPr>
      <dsp:spPr>
        <a:xfrm>
          <a:off x="0" y="2277406"/>
          <a:ext cx="8356306" cy="457228"/>
        </a:xfrm>
        <a:prstGeom prst="rect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2737E2-46FD-3742-BC67-55F5354BD562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CD1FDB-CE02-974B-9AB1-974DAEB1C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1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7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9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4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8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5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4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32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5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3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1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04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1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73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4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70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8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27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39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65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3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7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6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6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8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0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3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4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42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0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4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0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53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8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4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9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13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8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5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5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46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5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16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79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2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2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9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5CA2-2353-1947-B0FF-946C82441B87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7EA2-E7AE-F84D-BFF6-8063478EE14B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5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9EAD-C038-024B-B91F-CE14DFDAF5B0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9B85-2BE0-6E4A-B7DE-5D7B9AFCFAE6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77CA9-9527-8A44-8BFB-95874792BD1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E0E3-2968-B14E-8902-64BA2B69C965}" type="datetimeFigureOut">
              <a:rPr lang="en-US" smtClean="0"/>
              <a:t>1/26/24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4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mailto:Robin.Hensel@mail.wvu.edu" TargetMode="External"/><Relationship Id="rId7" Type="http://schemas.openxmlformats.org/officeDocument/2006/relationships/hyperlink" Target="mailto:Todd.Hamrick@mail.wvu.edu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png"/><Relationship Id="rId5" Type="http://schemas.openxmlformats.org/officeDocument/2006/relationships/hyperlink" Target="mailto:Emily.Spayde@mail.wvu.edu" TargetMode="External"/><Relationship Id="rId4" Type="http://schemas.openxmlformats.org/officeDocument/2006/relationships/image" Target="../media/image43.png"/><Relationship Id="rId9" Type="http://schemas.openxmlformats.org/officeDocument/2006/relationships/hyperlink" Target="mailto:Kolin.Brown@mail.wvu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mily.Spayde@mail.wvu.edu" TargetMode="External"/><Relationship Id="rId2" Type="http://schemas.openxmlformats.org/officeDocument/2006/relationships/hyperlink" Target="mailto:Robin.Hensel@mail.wvu.edu" TargetMode="Externa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19150"/>
            <a:ext cx="8458200" cy="35052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B.S. Engineering Technology</a:t>
            </a:r>
            <a:br>
              <a:rPr lang="en-US" sz="36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6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Degree Program</a:t>
            </a:r>
            <a:br>
              <a:rPr lang="en-US" sz="36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36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36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Dr. Robin Hensel</a:t>
            </a:r>
            <a:b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Dr. Emily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Spayde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82C2D0-E7B9-E9F9-06BB-BD76D498BD1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657600" y="199011"/>
            <a:ext cx="4571999" cy="4045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85750"/>
            <a:ext cx="31242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rPr>
              <a:t>Plan of Study</a:t>
            </a:r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6324600" y="4552950"/>
            <a:ext cx="2667000" cy="5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/>
              <a:buNone/>
            </a:pPr>
            <a:r>
              <a:rPr lang="en-US" sz="1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Benjamin M. Statler College of Engineering and Mineral Resources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410115-9AA7-A5CE-BBDB-5FC6E5BB9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104734"/>
            <a:ext cx="2200523" cy="293403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9779-F06E-19C7-657A-55DD4AB8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54451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Program of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A69E3-CB36-4EDE-9260-5587B34F1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895347"/>
            <a:ext cx="3848100" cy="34290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b="1" dirty="0"/>
              <a:t>Math &amp; Science Requirements</a:t>
            </a:r>
          </a:p>
          <a:p>
            <a:r>
              <a:rPr lang="en-US" sz="1600" dirty="0"/>
              <a:t>MATH 150 &amp; 151, Applied Calculus 1 &amp; 2</a:t>
            </a:r>
          </a:p>
          <a:p>
            <a:r>
              <a:rPr lang="en-US" sz="1600" dirty="0"/>
              <a:t>STAT 211, Statistics</a:t>
            </a:r>
          </a:p>
          <a:p>
            <a:r>
              <a:rPr lang="en-US" sz="1600" dirty="0"/>
              <a:t>PHYS 101/L &amp; 102/L, General Physics</a:t>
            </a:r>
          </a:p>
          <a:p>
            <a:r>
              <a:rPr lang="en-US" sz="1600" dirty="0"/>
              <a:t>CHEM 111/L, General Chemistry</a:t>
            </a:r>
          </a:p>
          <a:p>
            <a:pPr marL="0" indent="0">
              <a:buNone/>
            </a:pPr>
            <a:r>
              <a:rPr lang="en-US" sz="2100" b="1" dirty="0"/>
              <a:t>Statler Requirements</a:t>
            </a:r>
          </a:p>
          <a:p>
            <a:r>
              <a:rPr lang="en-US" sz="1600" dirty="0"/>
              <a:t>ENGR 101 &amp; ENGR 102, Engr Problem Solving 1 &amp; 2</a:t>
            </a:r>
          </a:p>
          <a:p>
            <a:pPr marL="0" indent="0">
              <a:buNone/>
            </a:pPr>
            <a:r>
              <a:rPr lang="en-US" sz="2100" b="1" dirty="0"/>
              <a:t>Other ETEC Requirements </a:t>
            </a:r>
            <a:r>
              <a:rPr lang="en-US" sz="2100" dirty="0"/>
              <a:t> </a:t>
            </a:r>
          </a:p>
          <a:p>
            <a:r>
              <a:rPr lang="en-US" sz="1600" dirty="0"/>
              <a:t>BCOR 121 </a:t>
            </a:r>
            <a:r>
              <a:rPr lang="en-US" sz="1600" i="1" u="sng" dirty="0"/>
              <a:t>or</a:t>
            </a:r>
            <a:r>
              <a:rPr lang="en-US" sz="1600" dirty="0"/>
              <a:t> CS 101/L</a:t>
            </a:r>
          </a:p>
          <a:p>
            <a:r>
              <a:rPr lang="en-US" sz="1600" dirty="0"/>
              <a:t>ENGR 140, Engineering in History</a:t>
            </a:r>
          </a:p>
          <a:p>
            <a:r>
              <a:rPr lang="en-US" sz="1600" dirty="0"/>
              <a:t>IENG 377, Engineering Economy</a:t>
            </a:r>
          </a:p>
          <a:p>
            <a:r>
              <a:rPr lang="en-US" sz="1500" dirty="0"/>
              <a:t>IENG 445, Project Management</a:t>
            </a:r>
          </a:p>
          <a:p>
            <a:r>
              <a:rPr lang="en-US" sz="1400" dirty="0"/>
              <a:t>WRIT 305, Technical Writing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7C6674-B9B5-5CDA-202E-BA998A2FA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57247"/>
            <a:ext cx="4038600" cy="35052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100" b="1" dirty="0"/>
              <a:t>ETEC Courses</a:t>
            </a:r>
          </a:p>
          <a:p>
            <a:r>
              <a:rPr lang="en-US" sz="1600" dirty="0"/>
              <a:t>ETEC 199, Intro to ETEC</a:t>
            </a:r>
          </a:p>
          <a:p>
            <a:r>
              <a:rPr lang="en-US" sz="1600" dirty="0"/>
              <a:t>ETEC 130/L – Manufacturing Processes 1</a:t>
            </a:r>
          </a:p>
          <a:p>
            <a:r>
              <a:rPr lang="en-US" sz="1600" dirty="0"/>
              <a:t>ETEC 210/L Engr Graphics &amp; Geometry</a:t>
            </a:r>
          </a:p>
          <a:p>
            <a:r>
              <a:rPr lang="en-US" sz="1600" dirty="0"/>
              <a:t>ETEC 220/L – Applications of Technology</a:t>
            </a:r>
          </a:p>
          <a:p>
            <a:r>
              <a:rPr lang="en-US" sz="1600" dirty="0"/>
              <a:t>ETEC 310/L – Material Science with Applications</a:t>
            </a:r>
          </a:p>
          <a:p>
            <a:r>
              <a:rPr lang="en-US" sz="1600" dirty="0"/>
              <a:t>ETEC 330/L – Manufacturing Processes 2</a:t>
            </a:r>
          </a:p>
          <a:p>
            <a:r>
              <a:rPr lang="en-US" sz="1600" dirty="0"/>
              <a:t>ETEC 340/L – Electronic Circuits</a:t>
            </a:r>
          </a:p>
          <a:p>
            <a:r>
              <a:rPr lang="en-US" sz="1600" dirty="0"/>
              <a:t>ETEC 350 – Analysis for Engineering Tech</a:t>
            </a:r>
          </a:p>
          <a:p>
            <a:r>
              <a:rPr lang="en-US" sz="1600" dirty="0"/>
              <a:t>ETEC 401 – Science, Technology, &amp; Society</a:t>
            </a:r>
          </a:p>
          <a:p>
            <a:r>
              <a:rPr lang="en-US" sz="1600" dirty="0"/>
              <a:t>ETEC 440/L – Industrial Automation PLC 1</a:t>
            </a:r>
          </a:p>
          <a:p>
            <a:r>
              <a:rPr lang="en-US" sz="1600" dirty="0"/>
              <a:t>ETEC 475S – ETEC Capstone Experience</a:t>
            </a:r>
          </a:p>
          <a:p>
            <a:pPr marL="0" indent="0">
              <a:buNone/>
            </a:pPr>
            <a:r>
              <a:rPr lang="en-US" sz="2100" b="1" dirty="0"/>
              <a:t>WVU GEC Requirements </a:t>
            </a:r>
            <a:r>
              <a:rPr lang="en-US" sz="1600" dirty="0"/>
              <a:t>(including ENGR 191)</a:t>
            </a:r>
          </a:p>
        </p:txBody>
      </p:sp>
    </p:spTree>
    <p:extLst>
      <p:ext uri="{BB962C8B-B14F-4D97-AF65-F5344CB8AC3E}">
        <p14:creationId xmlns:p14="http://schemas.microsoft.com/office/powerpoint/2010/main" val="120499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9779-F06E-19C7-657A-55DD4AB8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54451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Areas of Emphasis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A69E3-CB36-4EDE-9260-5587B34F1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818" y="895347"/>
            <a:ext cx="4181782" cy="34290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Mechanical Engineering Technology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9-12 credits in: AGEE 303, or FNRS 333, 337/L, 341/L, or MAE 211,241, 459, or 300+ or 400+ (Except MAE 312)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3 credits in ETEC 370</a:t>
            </a:r>
            <a:r>
              <a:rPr lang="en-US" sz="2400" baseline="30000" dirty="0"/>
              <a:t>*</a:t>
            </a:r>
            <a:r>
              <a:rPr lang="en-US" sz="2400" dirty="0"/>
              <a:t>, 450</a:t>
            </a:r>
            <a:r>
              <a:rPr lang="en-US" sz="2400" baseline="30000" dirty="0"/>
              <a:t>*</a:t>
            </a:r>
            <a:r>
              <a:rPr lang="en-US" sz="2400" dirty="0"/>
              <a:t>, or 491</a:t>
            </a:r>
          </a:p>
          <a:p>
            <a:pPr marL="0" indent="0">
              <a:buNone/>
            </a:pPr>
            <a:r>
              <a:rPr lang="en-US" sz="2900" b="1" dirty="0"/>
              <a:t>Industrial Engineering Technology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9-12 credits in: COMM 306, or DSGN 270, or GSCM 450*, or IENG 220*,331*,461, 473, or SAFM 470 or 471, or IENG 200+, 300+, or 400+ (except IENG 377 or 445)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3 credits in ETEC 370</a:t>
            </a:r>
            <a:r>
              <a:rPr lang="en-US" sz="2400" baseline="30000" dirty="0"/>
              <a:t>*</a:t>
            </a:r>
            <a:r>
              <a:rPr lang="en-US" sz="2400" dirty="0"/>
              <a:t>, 450</a:t>
            </a:r>
            <a:r>
              <a:rPr lang="en-US" sz="2400" baseline="30000" dirty="0"/>
              <a:t>*</a:t>
            </a:r>
            <a:r>
              <a:rPr lang="en-US" sz="2400" dirty="0"/>
              <a:t>, or 491</a:t>
            </a:r>
          </a:p>
          <a:p>
            <a:pPr marL="0" indent="0">
              <a:buNone/>
            </a:pPr>
            <a:r>
              <a:rPr lang="en-US" sz="2900" b="1" dirty="0"/>
              <a:t>Energy Technology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9-12 credits in: ARE 445, or DSGN 280, 340, or 470*, or ENGR 310 or ENLM 200, 220, 250, or 300*, 415*, 442*, or IENG 433, or MAE 320*, or ETEC 320, or RESM 405L, 440/L, or 460, or CHE 200+, CHE 300+, CHE 400+, or MINE 200+, MINE 300+, or MINE 400+, or PNGE 200+, or PNGE 300+, or PNGE 400+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3 credits in ETEC 370</a:t>
            </a:r>
            <a:r>
              <a:rPr lang="en-US" sz="2400" baseline="30000" dirty="0"/>
              <a:t>*</a:t>
            </a:r>
            <a:r>
              <a:rPr lang="en-US" sz="2400" dirty="0"/>
              <a:t>, 450</a:t>
            </a:r>
            <a:r>
              <a:rPr lang="en-US" sz="2400" baseline="30000" dirty="0"/>
              <a:t>*</a:t>
            </a:r>
            <a:r>
              <a:rPr lang="en-US" sz="2400" dirty="0"/>
              <a:t>, or 491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7C6674-B9B5-5CDA-202E-BA998A2FA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8095" y="895347"/>
            <a:ext cx="3962400" cy="34290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Engineering Mgt &amp; Entrepreneurship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9-12 credits in: BCOR 320, 330, 340, 350, 360, 370, or 380 or COMM 404 or 335, or ENGR 450, or ENTR 400, 405</a:t>
            </a:r>
            <a:r>
              <a:rPr lang="en-US" sz="2400" baseline="30000" dirty="0"/>
              <a:t>*</a:t>
            </a:r>
            <a:r>
              <a:rPr lang="en-US" sz="2400" dirty="0"/>
              <a:t>, 420*, 430</a:t>
            </a:r>
            <a:r>
              <a:rPr lang="en-US" sz="2400" baseline="30000" dirty="0"/>
              <a:t>*</a:t>
            </a:r>
            <a:r>
              <a:rPr lang="en-US" sz="2400" dirty="0"/>
              <a:t>, 436</a:t>
            </a:r>
            <a:r>
              <a:rPr lang="en-US" sz="2400" baseline="30000" dirty="0"/>
              <a:t>*</a:t>
            </a:r>
            <a:r>
              <a:rPr lang="en-US" sz="2400" dirty="0"/>
              <a:t>, 440</a:t>
            </a:r>
            <a:r>
              <a:rPr lang="en-US" sz="2400" baseline="30000" dirty="0"/>
              <a:t>*</a:t>
            </a:r>
            <a:r>
              <a:rPr lang="en-US" sz="2400" dirty="0"/>
              <a:t>, 455</a:t>
            </a:r>
            <a:r>
              <a:rPr lang="en-US" sz="2400" baseline="30000" dirty="0"/>
              <a:t>*</a:t>
            </a:r>
            <a:r>
              <a:rPr lang="en-US" sz="2400" dirty="0"/>
              <a:t>, or 460</a:t>
            </a:r>
            <a:r>
              <a:rPr lang="en-US" sz="2400" baseline="30000" dirty="0"/>
              <a:t>*</a:t>
            </a:r>
            <a:r>
              <a:rPr lang="en-US" sz="2400" dirty="0"/>
              <a:t> or HRMG 470, or IENG 474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3 credits in ETEC 370</a:t>
            </a:r>
            <a:r>
              <a:rPr lang="en-US" sz="2400" baseline="30000" dirty="0"/>
              <a:t>*</a:t>
            </a:r>
            <a:r>
              <a:rPr lang="en-US" sz="2400" dirty="0"/>
              <a:t>, 450</a:t>
            </a:r>
            <a:r>
              <a:rPr lang="en-US" sz="2400" baseline="30000" dirty="0"/>
              <a:t>*</a:t>
            </a:r>
            <a:r>
              <a:rPr lang="en-US" sz="2400" dirty="0"/>
              <a:t>, or 491</a:t>
            </a:r>
          </a:p>
          <a:p>
            <a:pPr marL="0" indent="0">
              <a:buNone/>
            </a:pPr>
            <a:r>
              <a:rPr lang="en-US" sz="2900" b="1" dirty="0"/>
              <a:t>Multi-Disciplinary Engineering Technology</a:t>
            </a:r>
            <a:endParaRPr lang="en-US" sz="2900" dirty="0"/>
          </a:p>
          <a:p>
            <a:pPr>
              <a:spcBef>
                <a:spcPts val="600"/>
              </a:spcBef>
            </a:pPr>
            <a:r>
              <a:rPr lang="en-US" sz="2400" dirty="0"/>
              <a:t>Students create their own plan with approval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No courses counting in the MDET </a:t>
            </a:r>
            <a:r>
              <a:rPr lang="en-US" sz="2400" dirty="0" err="1"/>
              <a:t>AoE</a:t>
            </a:r>
            <a:r>
              <a:rPr lang="en-US" sz="2400" dirty="0"/>
              <a:t> may be counted toward any other ETEC </a:t>
            </a:r>
            <a:r>
              <a:rPr lang="en-US" sz="2400" dirty="0" err="1"/>
              <a:t>AoE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3 credits in ETEC 370</a:t>
            </a:r>
            <a:r>
              <a:rPr lang="en-US" sz="2400" baseline="30000" dirty="0"/>
              <a:t>*</a:t>
            </a:r>
            <a:r>
              <a:rPr lang="en-US" sz="2400" dirty="0"/>
              <a:t>, 450</a:t>
            </a:r>
            <a:r>
              <a:rPr lang="en-US" sz="2400" baseline="30000" dirty="0"/>
              <a:t>*</a:t>
            </a:r>
            <a:r>
              <a:rPr lang="en-US" sz="2400" dirty="0"/>
              <a:t>, or 491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400" u="sng" dirty="0"/>
              <a:t>NOTE</a:t>
            </a:r>
            <a:r>
              <a:rPr lang="en-US" sz="2400" dirty="0"/>
              <a:t>: The 3-credit Application Requirement </a:t>
            </a:r>
            <a:r>
              <a:rPr lang="en-US" sz="2400" i="1" u="sng" dirty="0"/>
              <a:t>may</a:t>
            </a:r>
            <a:r>
              <a:rPr lang="en-US" sz="2400" dirty="0"/>
              <a:t> be counted in any </a:t>
            </a:r>
            <a:r>
              <a:rPr lang="en-US" sz="2400" b="1" i="1" u="sng" dirty="0"/>
              <a:t>ONE</a:t>
            </a:r>
            <a:r>
              <a:rPr lang="en-US" sz="2400" dirty="0"/>
              <a:t> of the ETEC </a:t>
            </a:r>
            <a:r>
              <a:rPr lang="en-US" sz="2400" dirty="0" err="1"/>
              <a:t>AoEs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54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DAFA34-22FA-2CBA-1578-3347506C7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7" t="28567" r="4054" b="28700"/>
          <a:stretch/>
        </p:blipFill>
        <p:spPr>
          <a:xfrm>
            <a:off x="2414281" y="2804051"/>
            <a:ext cx="1996554" cy="779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3F068-BD4E-113B-D502-B3E2BC84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855"/>
                </a:solidFill>
                <a:latin typeface="Arial" charset="0"/>
                <a:cs typeface="Arial" charset="0"/>
              </a:rPr>
              <a:t>Occupational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41D0B-79D5-FE18-6CD3-3A6C0A545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0790"/>
            <a:ext cx="7981950" cy="35615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Employers who hire Engineering Technologists: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F9010-FC9E-50B8-ECAF-F894391DE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40" b="11396"/>
          <a:stretch/>
        </p:blipFill>
        <p:spPr>
          <a:xfrm>
            <a:off x="2758529" y="1663784"/>
            <a:ext cx="1996554" cy="986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7EBB1-74F1-4F79-B49D-CFF0F9623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71" y="1675375"/>
            <a:ext cx="1717373" cy="695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4E9311-53EA-CCC1-1E25-A42625AF0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68" y="3253126"/>
            <a:ext cx="2209800" cy="918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9987C-336B-060E-4A4D-1AF033631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3214696"/>
            <a:ext cx="971550" cy="971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DDCA86-4884-F6FE-F5CD-00D3573C6A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49" r="18040"/>
          <a:stretch/>
        </p:blipFill>
        <p:spPr>
          <a:xfrm>
            <a:off x="6243486" y="3283118"/>
            <a:ext cx="1104039" cy="887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8A56D-6C62-4086-8382-15D373CE36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910" b="14910"/>
          <a:stretch/>
        </p:blipFill>
        <p:spPr>
          <a:xfrm>
            <a:off x="3163997" y="3677489"/>
            <a:ext cx="1764844" cy="508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7BEF2-F1C4-5F03-36F5-BB9D139A3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3166" y="2632713"/>
            <a:ext cx="1507980" cy="1075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AD8797-A1BB-91ED-D8B7-389AC96C52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84" t="27294" r="14184" b="30856"/>
          <a:stretch/>
        </p:blipFill>
        <p:spPr>
          <a:xfrm>
            <a:off x="6769493" y="1552535"/>
            <a:ext cx="1886827" cy="675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002DD1-E435-90CD-1678-035D2A01F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5495" y="2303240"/>
            <a:ext cx="2025781" cy="7797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11505E-48FF-BDFC-AB47-17436B8DFC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098" y="2338076"/>
            <a:ext cx="1581322" cy="829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F8B0ED-EBA4-4D7B-6340-0903D1E3BD9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8042" b="29685"/>
          <a:stretch/>
        </p:blipFill>
        <p:spPr>
          <a:xfrm>
            <a:off x="569168" y="1663878"/>
            <a:ext cx="2441458" cy="64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22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071" y="274638"/>
            <a:ext cx="2040329" cy="336391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rPr>
              <a:t>What program is right for you?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8400" y="4533900"/>
            <a:ext cx="2667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Benjamin M.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Statler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College of Engineering and Mineral Resources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E37E98F-62B9-A75B-D515-760AC7E32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744431"/>
              </p:ext>
            </p:extLst>
          </p:nvPr>
        </p:nvGraphicFramePr>
        <p:xfrm>
          <a:off x="2514600" y="361951"/>
          <a:ext cx="6231329" cy="3936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130694586"/>
                    </a:ext>
                  </a:extLst>
                </a:gridCol>
                <a:gridCol w="2489884">
                  <a:extLst>
                    <a:ext uri="{9D8B030D-6E8A-4147-A177-3AD203B41FA5}">
                      <a16:colId xmlns:a16="http://schemas.microsoft.com/office/drawing/2014/main" val="3967966717"/>
                    </a:ext>
                  </a:extLst>
                </a:gridCol>
                <a:gridCol w="2750845">
                  <a:extLst>
                    <a:ext uri="{9D8B030D-6E8A-4147-A177-3AD203B41FA5}">
                      <a16:colId xmlns:a16="http://schemas.microsoft.com/office/drawing/2014/main" val="1093944094"/>
                    </a:ext>
                  </a:extLst>
                </a:gridCol>
              </a:tblGrid>
              <a:tr h="3512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Engineering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28379"/>
                  </a:ext>
                </a:extLst>
              </a:tr>
              <a:tr h="79042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Implementer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Hands-on lab testing or field job in product design, testing,  manufacturing, construction, or technical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Innovator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Research, development, conceptual design, or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671766"/>
                  </a:ext>
                </a:extLst>
              </a:tr>
              <a:tr h="149301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Curriculum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u="none" dirty="0">
                          <a:latin typeface="Arial Narrow" panose="020B0606020202030204" pitchFamily="34" charset="0"/>
                        </a:rPr>
                        <a:t>Focus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Solve defined technical and standard design problems</a:t>
                      </a:r>
                    </a:p>
                    <a:p>
                      <a:endParaRPr lang="en-US" sz="1200" b="1" u="none" dirty="0">
                        <a:latin typeface="Arial Narrow" panose="020B060602020203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u="none" dirty="0">
                          <a:latin typeface="Arial Narrow" panose="020B0606020202030204" pitchFamily="34" charset="0"/>
                        </a:rPr>
                        <a:t>Content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Math level is not as in-depth as in traditional engineering programs</a:t>
                      </a:r>
                      <a:endParaRPr lang="en-US" sz="1200" b="1" u="none" dirty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1200" b="1" u="none" dirty="0">
                          <a:latin typeface="Arial Narrow" panose="020B0606020202030204" pitchFamily="34" charset="0"/>
                        </a:rPr>
                        <a:t>Timeline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Hands-on application focus beginning in first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Focus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Theory, conceptual design, analysis, and solutions for open-ended, complex, and unique design problems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Content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Multiple terms of calculus and calculus-based science courses</a:t>
                      </a:r>
                      <a:endParaRPr lang="en-US" sz="1200" b="1" dirty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Timeline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Math and science intensive in first 2 years, followed by engineering analysis focus in 3</a:t>
                      </a:r>
                      <a:r>
                        <a:rPr lang="en-US" sz="1200" baseline="30000" dirty="0">
                          <a:latin typeface="Arial Narrow" panose="020B0606020202030204" pitchFamily="34" charset="0"/>
                        </a:rPr>
                        <a:t>rd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and 4</a:t>
                      </a:r>
                      <a:r>
                        <a:rPr lang="en-US" sz="1200" baseline="30000" dirty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years.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78459"/>
                  </a:ext>
                </a:extLst>
              </a:tr>
              <a:tr h="43912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Graduate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Readily Accepted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</a:t>
                      </a:r>
                    </a:p>
                    <a:p>
                      <a:r>
                        <a:rPr lang="en-US" sz="1200" dirty="0">
                          <a:latin typeface="Arial Narrow" panose="020B0606020202030204" pitchFamily="34" charset="0"/>
                        </a:rPr>
                        <a:t>MBA, Facilities Mgt,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Readily Accepted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: </a:t>
                      </a:r>
                    </a:p>
                    <a:p>
                      <a:r>
                        <a:rPr lang="en-US" sz="1200" dirty="0">
                          <a:latin typeface="Arial Narrow" panose="020B0606020202030204" pitchFamily="34" charset="0"/>
                        </a:rPr>
                        <a:t>Advanced Engineering, MBA, others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07752"/>
                  </a:ext>
                </a:extLst>
              </a:tr>
              <a:tr h="58373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Professional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 Narrow" panose="020B0606020202030204" pitchFamily="34" charset="0"/>
                        </a:rPr>
                        <a:t>Eligible in WV, OH, VA &amp; other states; Variation in licensing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 Narrow" panose="020B0606020202030204" pitchFamily="34" charset="0"/>
                        </a:rPr>
                        <a:t>Eligible in ALL states; FE &amp; PE Exams + documented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29090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39D0437F-6AF4-0E98-2AEA-0A3E40525025}"/>
              </a:ext>
            </a:extLst>
          </p:cNvPr>
          <p:cNvSpPr/>
          <p:nvPr/>
        </p:nvSpPr>
        <p:spPr>
          <a:xfrm>
            <a:off x="2514600" y="361951"/>
            <a:ext cx="6231329" cy="378413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48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375C-E9E6-3B3B-430D-62F68735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845085"/>
          </a:xfrm>
        </p:spPr>
        <p:txBody>
          <a:bodyPr/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ETEC Faculty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964C4C-2EB5-B6C4-2A0C-067DCC467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23950"/>
            <a:ext cx="1143000" cy="1143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6D0B1-AA48-CBA5-469F-8D7E46AE7636}"/>
              </a:ext>
            </a:extLst>
          </p:cNvPr>
          <p:cNvSpPr txBox="1"/>
          <p:nvPr/>
        </p:nvSpPr>
        <p:spPr>
          <a:xfrm>
            <a:off x="1978744" y="1123950"/>
            <a:ext cx="281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Dr. Robin Hensel</a:t>
            </a:r>
          </a:p>
          <a:p>
            <a:r>
              <a:rPr lang="en-US" sz="1600" dirty="0"/>
              <a:t>Teaching Professor</a:t>
            </a:r>
          </a:p>
          <a:p>
            <a:r>
              <a:rPr lang="en-US" sz="1600" dirty="0"/>
              <a:t>ASEE Fellow</a:t>
            </a:r>
          </a:p>
          <a:p>
            <a:r>
              <a:rPr lang="en-US" sz="1600" dirty="0">
                <a:hlinkClick r:id="rId3"/>
              </a:rPr>
              <a:t>Robin.Hensel@mail.wvu.edu</a:t>
            </a:r>
            <a:r>
              <a:rPr lang="en-US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3F20E-AA34-E69E-0408-436CF6158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144" y="1204171"/>
            <a:ext cx="1143000" cy="1143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BA1C56-6C7F-837B-7A22-C72B0480D062}"/>
              </a:ext>
            </a:extLst>
          </p:cNvPr>
          <p:cNvSpPr txBox="1"/>
          <p:nvPr/>
        </p:nvSpPr>
        <p:spPr>
          <a:xfrm>
            <a:off x="5998295" y="1128177"/>
            <a:ext cx="26504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Dr. Emily </a:t>
            </a:r>
            <a:r>
              <a:rPr lang="en-US" sz="2000" b="1" dirty="0" err="1"/>
              <a:t>Spayde</a:t>
            </a:r>
            <a:endParaRPr lang="en-US" sz="2000" b="1" dirty="0"/>
          </a:p>
          <a:p>
            <a:r>
              <a:rPr lang="en-US" sz="1600" dirty="0"/>
              <a:t>Teaching Assistant Professor</a:t>
            </a:r>
          </a:p>
          <a:p>
            <a:r>
              <a:rPr lang="en-US" sz="1600" dirty="0">
                <a:hlinkClick r:id="rId5"/>
              </a:rPr>
              <a:t>Emily.Spayde@mail.wvu.edu</a:t>
            </a:r>
            <a:r>
              <a:rPr lang="en-US" sz="16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7DB3A-7A00-E52F-9C8B-1A94AD471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37" y="2711530"/>
            <a:ext cx="1156726" cy="11567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570FBB-4E95-8AE7-E0B8-9708FECC1E8A}"/>
              </a:ext>
            </a:extLst>
          </p:cNvPr>
          <p:cNvSpPr txBox="1"/>
          <p:nvPr/>
        </p:nvSpPr>
        <p:spPr>
          <a:xfrm>
            <a:off x="1981200" y="2724150"/>
            <a:ext cx="266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Dr. Todd Hamrick</a:t>
            </a:r>
          </a:p>
          <a:p>
            <a:r>
              <a:rPr lang="en-US" sz="1600" dirty="0"/>
              <a:t>Teaching Professor</a:t>
            </a:r>
          </a:p>
          <a:p>
            <a:r>
              <a:rPr lang="en-US" sz="1600" dirty="0">
                <a:hlinkClick r:id="rId7"/>
              </a:rPr>
              <a:t>Todd.Hamrick@mail.wvu.edu</a:t>
            </a:r>
            <a:r>
              <a:rPr lang="en-US" sz="16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45BDBE-799A-ED9B-3E8A-70263645B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8949" y="2711530"/>
            <a:ext cx="1169346" cy="11693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FB6B5-3C06-B204-7502-F065AEFBB097}"/>
              </a:ext>
            </a:extLst>
          </p:cNvPr>
          <p:cNvSpPr txBox="1"/>
          <p:nvPr/>
        </p:nvSpPr>
        <p:spPr>
          <a:xfrm>
            <a:off x="6085247" y="2711530"/>
            <a:ext cx="2476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Dr. Kolin Brown</a:t>
            </a:r>
          </a:p>
          <a:p>
            <a:r>
              <a:rPr lang="en-US" sz="1600" dirty="0"/>
              <a:t>Adjunct Instructor</a:t>
            </a:r>
          </a:p>
          <a:p>
            <a:r>
              <a:rPr lang="en-US" sz="1600" dirty="0"/>
              <a:t>Safety &amp; Chemical Hygiene Coordinator</a:t>
            </a:r>
          </a:p>
          <a:p>
            <a:r>
              <a:rPr lang="en-US" sz="1600" dirty="0">
                <a:hlinkClick r:id="rId9"/>
              </a:rPr>
              <a:t>Kolin.Brown@mail.wvu.edu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36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0DCC71-FFB6-2D6F-C6EA-E330D596B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89217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QUESTIONS?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7FD140E-0D67-69F3-5BA1-633579B9C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657350"/>
            <a:ext cx="7315200" cy="2743199"/>
          </a:xfrm>
        </p:spPr>
        <p:txBody>
          <a:bodyPr>
            <a:normAutofit fontScale="92500" lnSpcReduction="10000"/>
          </a:bodyPr>
          <a:lstStyle/>
          <a:p>
            <a:endParaRPr lang="en-US" sz="2200" dirty="0">
              <a:solidFill>
                <a:schemeClr val="bg1"/>
              </a:solidFill>
              <a:latin typeface="Harlow Solid Italic" panose="04030604020F02020D02" pitchFamily="82" charset="0"/>
            </a:endParaRPr>
          </a:p>
          <a:p>
            <a:r>
              <a:rPr lang="en-US" sz="5200" dirty="0">
                <a:solidFill>
                  <a:schemeClr val="bg1"/>
                </a:solidFill>
                <a:latin typeface="Harlow Solid Italic" panose="04030604020F02020D02" pitchFamily="82" charset="0"/>
              </a:rPr>
              <a:t>Thank You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dirty="0">
                <a:solidFill>
                  <a:schemeClr val="bg1"/>
                </a:solidFill>
              </a:rPr>
              <a:t>Dr. Robin Hensel   </a:t>
            </a:r>
            <a:r>
              <a:rPr lang="en-US" dirty="0">
                <a:hlinkClick r:id="rId2"/>
              </a:rPr>
              <a:t>Robin.Hensel@mail.wvu.edu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Dr. Emily </a:t>
            </a:r>
            <a:r>
              <a:rPr lang="en-US" dirty="0" err="1">
                <a:solidFill>
                  <a:schemeClr val="bg1"/>
                </a:solidFill>
              </a:rPr>
              <a:t>Spayde</a:t>
            </a:r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>
                <a:hlinkClick r:id="rId3"/>
              </a:rPr>
              <a:t>Emily.Spayde@mail.wvu.edu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284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1188" y="1123950"/>
            <a:ext cx="4737016" cy="3124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/>
              <a:t>Knowledge, </a:t>
            </a:r>
            <a:r>
              <a:rPr lang="en-US" sz="2600" i="1" dirty="0"/>
              <a:t>hands-on</a:t>
            </a:r>
            <a:r>
              <a:rPr lang="en-US" sz="2600" dirty="0"/>
              <a:t> skills, problem-solving ability, and technical leadership needed to enter careers related to:</a:t>
            </a:r>
          </a:p>
          <a:p>
            <a:r>
              <a:rPr lang="en-US" sz="2000" dirty="0"/>
              <a:t>Preparation of engineering drawings, design, fabrication, and installation</a:t>
            </a:r>
          </a:p>
          <a:p>
            <a:r>
              <a:rPr lang="en-US" sz="2000" dirty="0"/>
              <a:t>Maintenance, monitoring and improvement of integrated processes and their resulting products and services within an organization </a:t>
            </a:r>
          </a:p>
          <a:p>
            <a:r>
              <a:rPr lang="en-US" sz="2000" dirty="0"/>
              <a:t>Manufacturing process and system design, testing, operations, continuous quality improvement, lean manufacturing, and sustainability</a:t>
            </a:r>
          </a:p>
          <a:p>
            <a:r>
              <a:rPr lang="en-US" sz="2000" dirty="0"/>
              <a:t>Technical sales</a:t>
            </a:r>
          </a:p>
          <a:p>
            <a:r>
              <a:rPr lang="en-US" sz="2100" dirty="0"/>
              <a:t>Manufacturing and industrial competitiveness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419100"/>
            <a:ext cx="8001000" cy="70485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rPr>
              <a:t>Engineering Technology provides:</a:t>
            </a:r>
            <a:endParaRPr lang="en-US" sz="3300" b="1" dirty="0">
              <a:solidFill>
                <a:srgbClr val="00285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6324600" y="4552950"/>
            <a:ext cx="2667000" cy="5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Benjamin M.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Statler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College of Engineering and Mineral Resources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8D659-2FE9-F53B-A36B-656260AC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392" y="1200150"/>
            <a:ext cx="2438400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C3CCB-4EF0-0AA6-9652-BB78C947E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29"/>
          <a:stretch/>
        </p:blipFill>
        <p:spPr>
          <a:xfrm>
            <a:off x="6951905" y="2130784"/>
            <a:ext cx="1224145" cy="8501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985834-0D2D-CFE8-AF6A-FB5161ED9C12}"/>
              </a:ext>
            </a:extLst>
          </p:cNvPr>
          <p:cNvSpPr/>
          <p:nvPr/>
        </p:nvSpPr>
        <p:spPr>
          <a:xfrm>
            <a:off x="5725440" y="1200150"/>
            <a:ext cx="2450610" cy="28956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C5B127-033E-7CC3-E9FC-0A532C6DC97B}"/>
              </a:ext>
            </a:extLst>
          </p:cNvPr>
          <p:cNvCxnSpPr>
            <a:cxnSpLocks/>
          </p:cNvCxnSpPr>
          <p:nvPr/>
        </p:nvCxnSpPr>
        <p:spPr>
          <a:xfrm>
            <a:off x="5725440" y="2130784"/>
            <a:ext cx="245061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418B24-4FBF-C997-897C-15157134FB1C}"/>
              </a:ext>
            </a:extLst>
          </p:cNvPr>
          <p:cNvCxnSpPr>
            <a:cxnSpLocks/>
          </p:cNvCxnSpPr>
          <p:nvPr/>
        </p:nvCxnSpPr>
        <p:spPr>
          <a:xfrm>
            <a:off x="5725440" y="2988408"/>
            <a:ext cx="245061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BF58EB-B131-4893-9FE5-FCBEC5826887}"/>
              </a:ext>
            </a:extLst>
          </p:cNvPr>
          <p:cNvCxnSpPr>
            <a:cxnSpLocks/>
          </p:cNvCxnSpPr>
          <p:nvPr/>
        </p:nvCxnSpPr>
        <p:spPr>
          <a:xfrm flipH="1" flipV="1">
            <a:off x="6886169" y="1200150"/>
            <a:ext cx="21330" cy="2889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4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rPr>
              <a:t>Program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3951"/>
            <a:ext cx="6061517" cy="29396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 of industry scale manufacturing equipment</a:t>
            </a:r>
          </a:p>
          <a:p>
            <a:r>
              <a:rPr lang="en-US" dirty="0"/>
              <a:t>Hands-on, practical, application-based instruction</a:t>
            </a:r>
          </a:p>
          <a:p>
            <a:r>
              <a:rPr lang="en-US" dirty="0"/>
              <a:t>Industry Certification opportunities within the curriculum:</a:t>
            </a:r>
          </a:p>
          <a:p>
            <a:pPr lvl="1"/>
            <a:r>
              <a:rPr lang="en-US" dirty="0" err="1"/>
              <a:t>Solidworks</a:t>
            </a:r>
            <a:r>
              <a:rPr lang="en-US" baseline="30000" dirty="0"/>
              <a:t>®</a:t>
            </a:r>
            <a:r>
              <a:rPr lang="en-US" dirty="0"/>
              <a:t> Associate; </a:t>
            </a:r>
            <a:r>
              <a:rPr lang="en-US" dirty="0" err="1"/>
              <a:t>Solidworks</a:t>
            </a:r>
            <a:r>
              <a:rPr lang="en-US" baseline="30000" dirty="0"/>
              <a:t>®</a:t>
            </a:r>
            <a:r>
              <a:rPr lang="en-US" dirty="0"/>
              <a:t> Professional</a:t>
            </a:r>
          </a:p>
          <a:p>
            <a:pPr lvl="1"/>
            <a:r>
              <a:rPr lang="en-US" dirty="0"/>
              <a:t>Microsoft</a:t>
            </a:r>
            <a:r>
              <a:rPr lang="en-US" baseline="30000" dirty="0"/>
              <a:t> ®</a:t>
            </a:r>
            <a:r>
              <a:rPr lang="en-US" dirty="0"/>
              <a:t> Excel</a:t>
            </a:r>
          </a:p>
          <a:p>
            <a:pPr lvl="1"/>
            <a:r>
              <a:rPr lang="en-US" dirty="0"/>
              <a:t>Other certifications (NIMS) by student choice</a:t>
            </a:r>
          </a:p>
          <a:p>
            <a:r>
              <a:rPr lang="en-US" dirty="0"/>
              <a:t>Industry partnerships to provide internship and employment opportunities (in progress)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48400" y="4533900"/>
            <a:ext cx="2667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Benjamin M.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Statler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College of Engineering and Mineral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1C1C3-CE96-54C3-5D4F-7FA51FBE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167" y="771525"/>
            <a:ext cx="2225233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9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123950"/>
            <a:ext cx="4038600" cy="2819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dirty="0"/>
              <a:t>Design; </a:t>
            </a:r>
            <a:r>
              <a:rPr lang="en-US" sz="2400" dirty="0" err="1"/>
              <a:t>Solidworks</a:t>
            </a:r>
            <a:r>
              <a:rPr lang="en-US" sz="2400" dirty="0"/>
              <a:t>®</a:t>
            </a:r>
          </a:p>
          <a:p>
            <a:pPr>
              <a:buNone/>
            </a:pPr>
            <a:r>
              <a:rPr lang="en-US" sz="2400" dirty="0"/>
              <a:t>Rapid Prototyping</a:t>
            </a:r>
          </a:p>
          <a:p>
            <a:r>
              <a:rPr lang="en-US" sz="2400" dirty="0"/>
              <a:t>3D Printing</a:t>
            </a:r>
          </a:p>
          <a:p>
            <a:r>
              <a:rPr lang="en-US" sz="2400" dirty="0"/>
              <a:t>Cutting, Engraving, Routing</a:t>
            </a:r>
          </a:p>
          <a:p>
            <a:r>
              <a:rPr lang="en-US" sz="2400" dirty="0"/>
              <a:t>Milling, Turning, Welding</a:t>
            </a:r>
          </a:p>
          <a:p>
            <a:pPr>
              <a:buNone/>
            </a:pPr>
            <a:r>
              <a:rPr lang="en-US" sz="2400" dirty="0"/>
              <a:t>Electronics Prototyping</a:t>
            </a:r>
          </a:p>
          <a:p>
            <a:pPr>
              <a:buNone/>
            </a:pPr>
            <a:r>
              <a:rPr lang="en-US" sz="2400" dirty="0"/>
              <a:t>PLC Programming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419100"/>
            <a:ext cx="7848600" cy="70485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rPr>
              <a:t>Skills</a:t>
            </a:r>
            <a:endParaRPr lang="en-US" sz="3300" b="1" dirty="0">
              <a:solidFill>
                <a:srgbClr val="00285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6324600" y="4552950"/>
            <a:ext cx="2667000" cy="5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Benjamin M.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Statler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College of Engineering and Mineral Resources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640E0-6B9F-9292-B5FD-F42473A09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699" y="1123950"/>
            <a:ext cx="378354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2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375C-E9E6-3B3B-430D-62F68735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25513"/>
          </a:xfrm>
        </p:spPr>
        <p:txBody>
          <a:bodyPr/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Industry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7EE7-D4C2-8610-C0BE-0E39B9046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3950"/>
            <a:ext cx="7886700" cy="32004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OSHA Safety</a:t>
            </a:r>
          </a:p>
          <a:p>
            <a:pPr lvl="1"/>
            <a:r>
              <a:rPr lang="en-US" b="1" dirty="0"/>
              <a:t>OSHA Safety Overview and Importance in Industry</a:t>
            </a:r>
            <a:r>
              <a:rPr lang="en-US" dirty="0"/>
              <a:t>. </a:t>
            </a:r>
            <a:r>
              <a:rPr lang="en-US" i="1" dirty="0"/>
              <a:t>John Hando </a:t>
            </a:r>
            <a:r>
              <a:rPr lang="en-US" dirty="0"/>
              <a:t>&amp; </a:t>
            </a:r>
            <a:r>
              <a:rPr lang="en-US" i="1" dirty="0"/>
              <a:t>Timothy Dawson</a:t>
            </a:r>
            <a:r>
              <a:rPr lang="en-US" dirty="0"/>
              <a:t>, WVU Environmental, Health &amp; Safety (EHS)</a:t>
            </a:r>
          </a:p>
          <a:p>
            <a:pPr lvl="1"/>
            <a:r>
              <a:rPr lang="en-US" b="1" dirty="0"/>
              <a:t>Fall Protection</a:t>
            </a:r>
            <a:r>
              <a:rPr lang="en-US" dirty="0"/>
              <a:t>. </a:t>
            </a:r>
            <a:r>
              <a:rPr lang="en-US" i="1" dirty="0"/>
              <a:t>Greg Green</a:t>
            </a:r>
            <a:r>
              <a:rPr lang="en-US" dirty="0"/>
              <a:t>, WVU Industrial Extension</a:t>
            </a:r>
          </a:p>
          <a:p>
            <a:pPr lvl="1"/>
            <a:r>
              <a:rPr lang="en-US" dirty="0"/>
              <a:t>Incident (Route 50 Tanker/Logging Truck) Case Study. </a:t>
            </a:r>
            <a:r>
              <a:rPr lang="en-US" i="1" dirty="0"/>
              <a:t>John Hando</a:t>
            </a:r>
            <a:r>
              <a:rPr lang="en-US" dirty="0"/>
              <a:t>, WVU EHS</a:t>
            </a:r>
          </a:p>
          <a:p>
            <a:pPr lvl="1"/>
            <a:r>
              <a:rPr lang="en-US" b="1" dirty="0"/>
              <a:t>Fire Training </a:t>
            </a:r>
            <a:r>
              <a:rPr lang="en-US" dirty="0"/>
              <a:t>Field Trip. WVU Mine Safety Training Facility. </a:t>
            </a:r>
            <a:r>
              <a:rPr lang="en-US" i="1" dirty="0"/>
              <a:t>Josh Brady </a:t>
            </a:r>
            <a:r>
              <a:rPr lang="en-US" dirty="0"/>
              <a:t>and </a:t>
            </a:r>
            <a:r>
              <a:rPr lang="en-US" i="1" dirty="0"/>
              <a:t>Josh Caldwell</a:t>
            </a:r>
          </a:p>
          <a:p>
            <a:r>
              <a:rPr lang="en-US" dirty="0"/>
              <a:t>Industry Representatives</a:t>
            </a:r>
          </a:p>
          <a:p>
            <a:pPr lvl="1"/>
            <a:r>
              <a:rPr lang="en-US" i="1" dirty="0"/>
              <a:t>Paul </a:t>
            </a:r>
            <a:r>
              <a:rPr lang="en-US" i="1" dirty="0" err="1"/>
              <a:t>Deavers</a:t>
            </a:r>
            <a:r>
              <a:rPr lang="en-US" i="1" dirty="0"/>
              <a:t> </a:t>
            </a:r>
            <a:r>
              <a:rPr lang="en-US" dirty="0"/>
              <a:t>&amp; </a:t>
            </a:r>
            <a:r>
              <a:rPr lang="en-US" i="1" dirty="0"/>
              <a:t>Darren Hatfield</a:t>
            </a:r>
            <a:r>
              <a:rPr lang="en-US" dirty="0"/>
              <a:t>, ISN </a:t>
            </a:r>
            <a:r>
              <a:rPr lang="en-US" dirty="0" err="1"/>
              <a:t>Mosebach</a:t>
            </a:r>
            <a:r>
              <a:rPr lang="en-US" dirty="0"/>
              <a:t> Electric Supply</a:t>
            </a:r>
          </a:p>
          <a:p>
            <a:pPr lvl="1"/>
            <a:r>
              <a:rPr lang="en-US" dirty="0"/>
              <a:t>Panel of Engineering Technology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36021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372D-72EB-A5B5-DB2F-232DE8D88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855"/>
                </a:solidFill>
                <a:latin typeface="Arial" charset="0"/>
                <a:cs typeface="Arial" charset="0"/>
              </a:rPr>
              <a:t>ETEC Fire Training Experience</a:t>
            </a:r>
            <a:br>
              <a:rPr lang="en-US" dirty="0"/>
            </a:br>
            <a:r>
              <a:rPr lang="en-US" sz="4000" b="1" dirty="0">
                <a:solidFill>
                  <a:srgbClr val="002060"/>
                </a:solidFill>
              </a:rPr>
              <a:t>at the </a:t>
            </a:r>
            <a:r>
              <a:rPr lang="en-US" sz="4000" b="1" i="1" dirty="0">
                <a:solidFill>
                  <a:srgbClr val="002060"/>
                </a:solidFill>
              </a:rPr>
              <a:t>WVU Mine Safety Training Facility</a:t>
            </a:r>
          </a:p>
        </p:txBody>
      </p:sp>
      <p:pic>
        <p:nvPicPr>
          <p:cNvPr id="5" name="Picture 4" descr="A group of people standing by a fire&#10;&#10;Description automatically generated">
            <a:extLst>
              <a:ext uri="{FF2B5EF4-FFF2-40B4-BE49-F238E27FC236}">
                <a16:creationId xmlns:a16="http://schemas.microsoft.com/office/drawing/2014/main" id="{840AB0A4-7D30-FC6F-9ACD-0EC007983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0" t="4319" r="5803"/>
          <a:stretch/>
        </p:blipFill>
        <p:spPr>
          <a:xfrm>
            <a:off x="263223" y="1264710"/>
            <a:ext cx="1263387" cy="1052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B2F2B-F057-F79D-913C-170D19820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97" r="20000"/>
          <a:stretch/>
        </p:blipFill>
        <p:spPr>
          <a:xfrm>
            <a:off x="1587055" y="1272951"/>
            <a:ext cx="1417527" cy="10361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95B1-196F-0C4B-B75C-A74A2F6C5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4" r="6802"/>
          <a:stretch/>
        </p:blipFill>
        <p:spPr>
          <a:xfrm>
            <a:off x="1875732" y="2367225"/>
            <a:ext cx="1392947" cy="10552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67D23F-DE43-975F-8D7A-D9C4FE87E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618" y="1287410"/>
            <a:ext cx="1517836" cy="10131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67F0F2-626D-93BA-65A3-16CE437BE3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3" t="2471"/>
          <a:stretch/>
        </p:blipFill>
        <p:spPr>
          <a:xfrm>
            <a:off x="3053244" y="1291684"/>
            <a:ext cx="1540878" cy="10173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7A7ED6-755D-FC59-6D33-9D08A3183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8266" y="2360035"/>
            <a:ext cx="1594601" cy="10643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E16432-B7D6-D332-EC42-59BA668195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092" y="2363900"/>
            <a:ext cx="1569660" cy="10477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EB2B62-0ADD-4313-95D2-8B1DE03264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00" t="3915"/>
          <a:stretch/>
        </p:blipFill>
        <p:spPr>
          <a:xfrm>
            <a:off x="263223" y="3455259"/>
            <a:ext cx="1204738" cy="1016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5A8918-FA95-53D7-4A8C-9F942F5B68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257" b="5185"/>
          <a:stretch/>
        </p:blipFill>
        <p:spPr>
          <a:xfrm>
            <a:off x="6540115" y="2359138"/>
            <a:ext cx="2401338" cy="18818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452F09-5B03-8490-BEB1-56C2E8EB1A5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033" t="7318" r="20518"/>
          <a:stretch/>
        </p:blipFill>
        <p:spPr>
          <a:xfrm>
            <a:off x="8159208" y="1295332"/>
            <a:ext cx="778318" cy="10147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AC7C6E-0ECB-4F48-3D02-2699447294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318"/>
          <a:stretch/>
        </p:blipFill>
        <p:spPr>
          <a:xfrm>
            <a:off x="1512074" y="3455258"/>
            <a:ext cx="1643394" cy="1016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853920-8E59-1BAD-CA6C-6FE8DDB243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45" t="6432" b="16177"/>
          <a:stretch/>
        </p:blipFill>
        <p:spPr>
          <a:xfrm>
            <a:off x="6216989" y="1287410"/>
            <a:ext cx="1890858" cy="1006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6B4E72-4199-A201-988C-E8F820747B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8427" r="12000"/>
          <a:stretch/>
        </p:blipFill>
        <p:spPr>
          <a:xfrm>
            <a:off x="3309285" y="2361017"/>
            <a:ext cx="1528100" cy="10614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6B3BA3-EDAA-4B7F-C329-7B95277E5ED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000" t="5056" r="2000" b="5056"/>
          <a:stretch/>
        </p:blipFill>
        <p:spPr>
          <a:xfrm>
            <a:off x="3192644" y="3462816"/>
            <a:ext cx="1684118" cy="10525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C6C7BAD-59BA-D33D-6CB9-1AE3D87A29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5180" y="3462817"/>
            <a:ext cx="1576886" cy="10525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E093D-9406-EC66-F6D9-1967ACDD3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691" y="3960813"/>
            <a:ext cx="971034" cy="287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10/16/2023</a:t>
            </a:r>
          </a:p>
        </p:txBody>
      </p:sp>
    </p:spTree>
    <p:extLst>
      <p:ext uri="{BB962C8B-B14F-4D97-AF65-F5344CB8AC3E}">
        <p14:creationId xmlns:p14="http://schemas.microsoft.com/office/powerpoint/2010/main" val="315386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375C-E9E6-3B3B-430D-62F68735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2551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ABET ETEC 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7EE7-D4C2-8610-C0BE-0E39B9046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0151"/>
            <a:ext cx="7886700" cy="32766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Upon completion of the ETEC program, students will have the ability to:</a:t>
            </a:r>
          </a:p>
          <a:p>
            <a:r>
              <a:rPr lang="en-US" dirty="0"/>
              <a:t>Apply knowledge, techniques, skills and modern tools of mathematics, science, engineering, and technology to solve broadly-defined engineering problems appropriate to the discipline;</a:t>
            </a:r>
          </a:p>
          <a:p>
            <a:r>
              <a:rPr lang="en-US" dirty="0"/>
              <a:t>Design systems, components, or processes meeting specific needs for broadly-defined engineering problems appropriate to the discipline;</a:t>
            </a:r>
          </a:p>
          <a:p>
            <a:r>
              <a:rPr lang="en-US" dirty="0"/>
              <a:t>Apply written, oral, and graphical communication in broadly-defined technical and non-technical environments; and an ability to identify and use appropriate technical literature;</a:t>
            </a:r>
          </a:p>
          <a:p>
            <a:r>
              <a:rPr lang="en-US" dirty="0"/>
              <a:t>Conduct standard tests, measurements, and experiments to analyze and interpret the results to improve processes; and</a:t>
            </a:r>
          </a:p>
          <a:p>
            <a:r>
              <a:rPr lang="en-US" dirty="0"/>
              <a:t>Function effectively as a member as well as a leader on technical teams.</a:t>
            </a:r>
          </a:p>
        </p:txBody>
      </p:sp>
    </p:spTree>
    <p:extLst>
      <p:ext uri="{BB962C8B-B14F-4D97-AF65-F5344CB8AC3E}">
        <p14:creationId xmlns:p14="http://schemas.microsoft.com/office/powerpoint/2010/main" val="142731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48E02-96D2-2245-FCF2-7992BC58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Curriculum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7F060FB-CD91-FF91-BE16-91D948851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00150"/>
            <a:ext cx="7886700" cy="30132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AC85F9-CCD6-6AEE-9951-B4FC28F25230}"/>
              </a:ext>
            </a:extLst>
          </p:cNvPr>
          <p:cNvGrpSpPr/>
          <p:nvPr/>
        </p:nvGrpSpPr>
        <p:grpSpPr>
          <a:xfrm>
            <a:off x="14808494" y="7753350"/>
            <a:ext cx="8356306" cy="2667000"/>
            <a:chOff x="14666704" y="14703892"/>
            <a:chExt cx="14579012" cy="4169403"/>
          </a:xfrm>
          <a:solidFill>
            <a:srgbClr val="002060"/>
          </a:solidFill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98779B55-E7EB-EEE4-28D1-6955034886D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7976171"/>
                </p:ext>
              </p:extLst>
            </p:nvPr>
          </p:nvGraphicFramePr>
          <p:xfrm>
            <a:off x="14666704" y="14703892"/>
            <a:ext cx="14579012" cy="41694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C2F07B-BE9B-0EDC-58AC-FA30999F810A}"/>
                </a:ext>
              </a:extLst>
            </p:cNvPr>
            <p:cNvSpPr txBox="1"/>
            <p:nvPr/>
          </p:nvSpPr>
          <p:spPr>
            <a:xfrm>
              <a:off x="15549448" y="18288520"/>
              <a:ext cx="1293679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Application Requirement &amp; Engineering Technology Capstone Requirement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51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35B2-3B65-7C6B-6C4B-503237A3D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Application Requirement (3 </a:t>
            </a:r>
            <a:r>
              <a:rPr lang="en-US" sz="4000" b="1" dirty="0" err="1">
                <a:solidFill>
                  <a:srgbClr val="002855"/>
                </a:solidFill>
                <a:latin typeface="Arial" charset="0"/>
                <a:cs typeface="Arial" charset="0"/>
              </a:rPr>
              <a:t>cr</a:t>
            </a:r>
            <a:r>
              <a:rPr lang="en-US" sz="4000" b="1" dirty="0">
                <a:solidFill>
                  <a:srgbClr val="002855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18C0C-7CAC-E2BC-B5C9-2F6A1D9A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3951"/>
            <a:ext cx="7886700" cy="3276600"/>
          </a:xfrm>
        </p:spPr>
        <p:txBody>
          <a:bodyPr>
            <a:normAutofit fontScale="92500" lnSpcReduction="10000"/>
          </a:bodyPr>
          <a:lstStyle/>
          <a:p>
            <a:r>
              <a:rPr lang="en-US" sz="2000" i="1" dirty="0"/>
              <a:t>May be applied to any </a:t>
            </a:r>
            <a:r>
              <a:rPr lang="en-US" sz="2000" i="1" dirty="0" err="1"/>
              <a:t>AoE</a:t>
            </a:r>
            <a:r>
              <a:rPr lang="en-US" sz="2000" i="1" dirty="0"/>
              <a:t> within the ETEC program</a:t>
            </a:r>
          </a:p>
          <a:p>
            <a:r>
              <a:rPr lang="en-US" sz="2000" b="1" dirty="0"/>
              <a:t>ETEC 370: Applied Workshop</a:t>
            </a:r>
            <a:r>
              <a:rPr lang="en-US" sz="2000" dirty="0"/>
              <a:t>. (1) Formal structure for active engagement on student competition teams related to engineering and engineering technology. Application of skills to solving large challenges; teamwork; professionalism and engineering ethics; technical problem-solving</a:t>
            </a:r>
          </a:p>
          <a:p>
            <a:r>
              <a:rPr lang="en-US" sz="2000" b="1" dirty="0"/>
              <a:t>ETEC 450: Technology Certification </a:t>
            </a:r>
            <a:r>
              <a:rPr lang="en-US" sz="2000" dirty="0"/>
              <a:t>(1) Structure for preparation for industry certification beyond those offered within the regular curriculum</a:t>
            </a:r>
          </a:p>
          <a:p>
            <a:r>
              <a:rPr lang="en-US" sz="2000" b="1" dirty="0"/>
              <a:t>ETEC 491: Professional Field Experience </a:t>
            </a:r>
            <a:r>
              <a:rPr lang="en-US" sz="2000" dirty="0"/>
              <a:t>(1 – 18) Prearranged experiential learning program to be planned, supervised, and evaluated for credit by faculty and field supervisors. Involves temporary placement with a public or private enterprise for professional competence development.</a:t>
            </a:r>
          </a:p>
        </p:txBody>
      </p:sp>
    </p:spTree>
    <p:extLst>
      <p:ext uri="{BB962C8B-B14F-4D97-AF65-F5344CB8AC3E}">
        <p14:creationId xmlns:p14="http://schemas.microsoft.com/office/powerpoint/2010/main" val="406463806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WVUBrand.thmx</Template>
  <TotalTime>4074</TotalTime>
  <Words>1405</Words>
  <Application>Microsoft Macintosh PowerPoint</Application>
  <PresentationFormat>On-screen Show (16:9)</PresentationFormat>
  <Paragraphs>158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Harlow Solid Italic</vt:lpstr>
      <vt:lpstr>1_Custom Design</vt:lpstr>
      <vt:lpstr>5_Custom Design</vt:lpstr>
      <vt:lpstr>2_Custom Design</vt:lpstr>
      <vt:lpstr>Custom Design</vt:lpstr>
      <vt:lpstr>3_Custom Design</vt:lpstr>
      <vt:lpstr>4_Custom Design</vt:lpstr>
      <vt:lpstr>B.S. Engineering Technology Degree Program    Dr. Robin Hensel Dr. Emily Spayde  </vt:lpstr>
      <vt:lpstr>Engineering Technology provides:</vt:lpstr>
      <vt:lpstr>Program Features</vt:lpstr>
      <vt:lpstr>Skills</vt:lpstr>
      <vt:lpstr>Industry Speakers</vt:lpstr>
      <vt:lpstr>ETEC Fire Training Experience at the WVU Mine Safety Training Facility</vt:lpstr>
      <vt:lpstr>ABET ETEC Learning Outcomes</vt:lpstr>
      <vt:lpstr>Curriculum</vt:lpstr>
      <vt:lpstr>Application Requirement (3 cr)</vt:lpstr>
      <vt:lpstr>Plan of Study</vt:lpstr>
      <vt:lpstr>Program of Study</vt:lpstr>
      <vt:lpstr>Areas of Emphasis </vt:lpstr>
      <vt:lpstr>Occupational Outlook</vt:lpstr>
      <vt:lpstr>What program is right for you?</vt:lpstr>
      <vt:lpstr>ETEC Faculty</vt:lpstr>
      <vt:lpstr>QUESTIONS?</vt:lpstr>
    </vt:vector>
  </TitlesOfParts>
  <Manager/>
  <Company>West Virginia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 Schwer</dc:creator>
  <cp:keywords/>
  <dc:description/>
  <cp:lastModifiedBy>Joy Carr</cp:lastModifiedBy>
  <cp:revision>162</cp:revision>
  <cp:lastPrinted>2023-09-28T20:21:50Z</cp:lastPrinted>
  <dcterms:created xsi:type="dcterms:W3CDTF">2011-03-24T20:59:43Z</dcterms:created>
  <dcterms:modified xsi:type="dcterms:W3CDTF">2024-01-26T16:18:09Z</dcterms:modified>
  <cp:category/>
</cp:coreProperties>
</file>