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1" r:id="rId3"/>
    <p:sldId id="303" r:id="rId4"/>
    <p:sldId id="293" r:id="rId5"/>
    <p:sldId id="292" r:id="rId6"/>
    <p:sldId id="300" r:id="rId7"/>
    <p:sldId id="301" r:id="rId8"/>
    <p:sldId id="308" r:id="rId9"/>
    <p:sldId id="297" r:id="rId10"/>
    <p:sldId id="298" r:id="rId11"/>
    <p:sldId id="299" r:id="rId12"/>
    <p:sldId id="264" r:id="rId13"/>
    <p:sldId id="275" r:id="rId14"/>
    <p:sldId id="268" r:id="rId15"/>
    <p:sldId id="266" r:id="rId16"/>
    <p:sldId id="274" r:id="rId17"/>
    <p:sldId id="267" r:id="rId18"/>
    <p:sldId id="304" r:id="rId19"/>
    <p:sldId id="277" r:id="rId20"/>
    <p:sldId id="30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548235"/>
    <a:srgbClr val="FFC000"/>
    <a:srgbClr val="6584BB"/>
    <a:srgbClr val="072B41"/>
    <a:srgbClr val="E8ECF0"/>
    <a:srgbClr val="80929D"/>
    <a:srgbClr val="FFFFFF"/>
    <a:srgbClr val="000099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C3292-B703-4758-BDC7-684B7474CA49}" v="4" dt="2024-01-23T18:18:53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6817" autoAdjust="0"/>
  </p:normalViewPr>
  <p:slideViewPr>
    <p:cSldViewPr snapToGrid="0">
      <p:cViewPr varScale="1">
        <p:scale>
          <a:sx n="110" d="100"/>
          <a:sy n="110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5859A-D898-49ED-B3F7-9300F9EC093C}" type="datetimeFigureOut">
              <a:rPr lang="en-US" smtClean="0"/>
              <a:t>1/26/24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341DD-F9AF-477B-ADB9-D2CBB57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2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4A0DE7-58B0-4A3C-A9E4-6DE724074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3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14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84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38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341DD-F9AF-477B-ADB9-D2CBB57F4D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115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341DD-F9AF-477B-ADB9-D2CBB57F4D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62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341DD-F9AF-477B-ADB9-D2CBB57F4D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20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341DD-F9AF-477B-ADB9-D2CBB57F4D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73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7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1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19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9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27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96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80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1B3A9-DE99-4431-BDBB-48FA7EC7A0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8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ED91-33B3-4DD1-0A30-061F93CF9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2D827-114E-8E6E-74F0-188CA9AEC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0EA52-9698-E901-76CE-3311845DF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23375-C9B7-30BF-716C-AD9B97C3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EEC29-5339-CA9F-4A94-052A351F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4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7BAE-D7F8-7FEE-48A3-E2A87D23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43B7E-B250-4C30-904A-F9E68B427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0D336-CEF0-49CC-D766-7D81BB7E9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6DC99-AC8C-5895-4783-231938BE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77CF1-5981-7D55-CEA1-9C53F3FE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4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C7E0F7-1F24-42EB-D299-4A7E63E7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50A44-8559-5FFD-0F74-DC04F07E9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AC8C5-9A3C-390A-DC19-5647F5E87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FC009-E25E-21C3-DFCD-3A4C4F81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ECB2E-D54D-9996-02CD-1EE9A0AFE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5704-7155-282B-D176-F0246763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1C822-2350-E42E-2A54-837276CF8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2C14D-304C-8F38-8707-B56D6349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DCD8B-91A3-8F09-01AB-93DBD319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A987A-73E3-5FC7-1E03-A2E5956C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1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B52A-BF3E-3426-58DF-FCFC5627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6FE4C-6CAC-F55C-4254-BDE252673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3C95-9A5E-61DB-94EC-F0F4F055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3278E-A985-B8D7-2DFE-88D2C524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F09B-887F-2412-A05C-916D73FE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3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9EA2C-908D-7E65-9917-28C4B08C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64973-7DCB-C8D6-483D-9AB15E9E0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12595-31C1-D112-7CD0-EEFA97257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F1FD8-DFAA-9AEC-E5C4-C80D7932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FBE7F-C927-2DAD-A623-E4AE77E4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B9AEC-668C-C4DB-C595-0A5166E3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3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E4B-0BD9-C263-8A95-524AF774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DDB10-89B5-A476-EB90-D093BFBC7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15533-258B-9FDD-C880-33CDD5458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18B54-CD5B-41D0-24D7-AEB7696A2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E3795-7792-137B-91F4-06F55EE97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5FBF7-B013-265F-72D7-A73F1880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6FFD33-F62C-63E1-E469-E9134B53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82C20-AAC4-E0EE-A855-B8498331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1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9E22-D77C-14A1-F21B-6FE463F2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03E50-0A2B-E934-491B-318B0E48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738627-B337-9F9E-FF18-2C5F7412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DE163-48E7-8F8B-20D0-A85F24AF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9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B08B5E-EFB6-1A52-7FDE-3FF32A06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15BB60-1DB8-4701-188E-0706C4CA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9D160-CBD7-3AF2-210A-C4FEB46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F68F-477F-67A6-2076-6FEEBD636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6DC0C-4DED-85F8-5B3B-D8D8CABA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B8377-26F7-D73C-AEAA-A582C0179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A76A5-3432-3E1B-3500-DB897997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B1278-03B2-D64B-F924-101AEFAA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AA1E0-D064-AD6D-BE5B-31028AEF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6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AA350-BA6A-99E1-45AE-B09A6A22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847E1F-E33F-5BF3-3564-844D8E1FF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F85B0-D4CE-CE29-A153-0A4B526B8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C0F07-27A6-5EB0-5CA5-9FF0F614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C11D1-7971-9E7F-35EF-0FBBC94C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3AB9D-7556-4A13-C890-3E9EBBC0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5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98609-5986-ADFD-8F61-1C85E2D82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13515-CCE1-9C11-F91F-4B4CC11C4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828FD-6B9D-5A5D-4C04-0D5F9F6AF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5C9A1-E81A-4980-A721-CFF46DA8FFD3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A9AAC-270A-2D19-C2F9-0AF071811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AF779-9C9E-94ED-AE0B-C170EEF20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85BC1-B310-4909-ACE1-5EBFA638C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mcollab.wvu.edu/stem-path" TargetMode="External"/><Relationship Id="rId5" Type="http://schemas.openxmlformats.org/officeDocument/2006/relationships/hyperlink" Target="mailto:STEMCollab@mail.wvu.edu" TargetMode="External"/><Relationship Id="rId4" Type="http://schemas.openxmlformats.org/officeDocument/2006/relationships/hyperlink" Target="mailto:Stephanie.Young@mail.wv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2" name="Rectangle 2071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Understanding Range in Math: Definition, Formula, + Examples | Learnt">
            <a:extLst>
              <a:ext uri="{FF2B5EF4-FFF2-40B4-BE49-F238E27FC236}">
                <a16:creationId xmlns:a16="http://schemas.microsoft.com/office/drawing/2014/main" id="{AD8A8AFA-B07E-5EB8-70C0-F817303B27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8" t="6484" r="24221" b="-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4" name="Rectangle 2073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365E6B-7A92-8124-7185-A6AA2D5CB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126292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WVU’s Updated STEM Path – </a:t>
            </a:r>
            <a:br>
              <a:rPr lang="en-US" sz="48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 Fall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096C-8A11-D7EE-9AE2-B17BAA018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850607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/>
              <a:t>Stephanie Young, Ph.D.</a:t>
            </a:r>
          </a:p>
          <a:p>
            <a:pPr algn="l"/>
            <a:r>
              <a:rPr lang="en-US" sz="1800" dirty="0"/>
              <a:t>Director of the Foundational STEM Collaborative (FSC)</a:t>
            </a:r>
          </a:p>
          <a:p>
            <a:pPr algn="l"/>
            <a:r>
              <a:rPr lang="en-US" sz="1800" dirty="0"/>
              <a:t>Teaching Associate Professor, Department of Biology</a:t>
            </a:r>
          </a:p>
        </p:txBody>
      </p:sp>
      <p:sp>
        <p:nvSpPr>
          <p:cNvPr id="2078" name="Rectangle 207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28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Pre-req: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06D49E9-9AC9-AC70-AAEE-B7B14CB6CDDD}"/>
              </a:ext>
            </a:extLst>
          </p:cNvPr>
          <p:cNvGrpSpPr/>
          <p:nvPr/>
        </p:nvGrpSpPr>
        <p:grpSpPr>
          <a:xfrm>
            <a:off x="2841320" y="4115597"/>
            <a:ext cx="3883872" cy="1143393"/>
            <a:chOff x="4209691" y="4941679"/>
            <a:chExt cx="2847948" cy="1143393"/>
          </a:xfrm>
        </p:grpSpPr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51B63C2C-2894-256B-9829-A29E0B8D2C40}"/>
                </a:ext>
              </a:extLst>
            </p:cNvPr>
            <p:cNvSpPr/>
            <p:nvPr/>
          </p:nvSpPr>
          <p:spPr>
            <a:xfrm>
              <a:off x="4209691" y="4941679"/>
              <a:ext cx="284794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AE9ADB8-484D-9A9D-256D-7AC3AA2D3EBB}"/>
                </a:ext>
              </a:extLst>
            </p:cNvPr>
            <p:cNvSpPr txBox="1"/>
            <p:nvPr/>
          </p:nvSpPr>
          <p:spPr>
            <a:xfrm>
              <a:off x="4830903" y="4988652"/>
              <a:ext cx="1606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110/111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BDD36C10-ED16-CFDB-36B6-50F226A8E85C}"/>
                </a:ext>
              </a:extLst>
            </p:cNvPr>
            <p:cNvGrpSpPr/>
            <p:nvPr/>
          </p:nvGrpSpPr>
          <p:grpSpPr>
            <a:xfrm>
              <a:off x="4271635" y="5287247"/>
              <a:ext cx="2595664" cy="797825"/>
              <a:chOff x="858659" y="5245531"/>
              <a:chExt cx="2595664" cy="797825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268CD81B-AF64-77E2-AA7C-FD53CE1BF76D}"/>
                  </a:ext>
                </a:extLst>
              </p:cNvPr>
              <p:cNvSpPr/>
              <p:nvPr/>
            </p:nvSpPr>
            <p:spPr>
              <a:xfrm>
                <a:off x="858659" y="5245531"/>
                <a:ext cx="2595664" cy="793632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3E1AA1B-7027-0501-7E87-4957E71E53F8}"/>
                  </a:ext>
                </a:extLst>
              </p:cNvPr>
              <p:cNvSpPr txBox="1"/>
              <p:nvPr/>
            </p:nvSpPr>
            <p:spPr>
              <a:xfrm>
                <a:off x="1088070" y="5304692"/>
                <a:ext cx="12508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ACT 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520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40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ECD1F5-A0A9-C4B8-B2A0-9D6F4B65471A}"/>
                  </a:ext>
                </a:extLst>
              </p:cNvPr>
              <p:cNvSpPr txBox="1"/>
              <p:nvPr/>
            </p:nvSpPr>
            <p:spPr>
              <a:xfrm>
                <a:off x="2115686" y="5304692"/>
                <a:ext cx="125083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MATH 124 or 126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C03E86-80D8-3A65-A67B-BA0E7DBCA308}"/>
              </a:ext>
            </a:extLst>
          </p:cNvPr>
          <p:cNvGrpSpPr/>
          <p:nvPr/>
        </p:nvGrpSpPr>
        <p:grpSpPr>
          <a:xfrm>
            <a:off x="6742720" y="4109433"/>
            <a:ext cx="3088859" cy="1154771"/>
            <a:chOff x="7209655" y="4676673"/>
            <a:chExt cx="2374158" cy="1154771"/>
          </a:xfrm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A272F639-5F90-01D5-0845-420F5258A0F4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3C0DFB-CD34-D626-B87B-039D8B8DC1B4}"/>
                </a:ext>
              </a:extLst>
            </p:cNvPr>
            <p:cNvSpPr txBox="1"/>
            <p:nvPr/>
          </p:nvSpPr>
          <p:spPr>
            <a:xfrm>
              <a:off x="7807048" y="4724591"/>
              <a:ext cx="1165704" cy="28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115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DEE093F-F5E0-E54E-764B-7A877E3B0145}"/>
                </a:ext>
              </a:extLst>
            </p:cNvPr>
            <p:cNvGrpSpPr/>
            <p:nvPr/>
          </p:nvGrpSpPr>
          <p:grpSpPr>
            <a:xfrm>
              <a:off x="7230372" y="5032029"/>
              <a:ext cx="2187956" cy="799415"/>
              <a:chOff x="7240683" y="5606625"/>
              <a:chExt cx="2519268" cy="79941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CDDFD332-2F14-318B-F1AC-C23851A840F4}"/>
                  </a:ext>
                </a:extLst>
              </p:cNvPr>
              <p:cNvSpPr/>
              <p:nvPr/>
            </p:nvSpPr>
            <p:spPr>
              <a:xfrm>
                <a:off x="7240683" y="5606625"/>
                <a:ext cx="2488761" cy="798980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8168EFF-3E8B-316F-8B57-D0CCCC8B5C7C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D814F02-5BEC-B33F-5971-1A8940E38457}"/>
                  </a:ext>
                </a:extLst>
              </p:cNvPr>
              <p:cNvSpPr txBox="1"/>
              <p:nvPr/>
            </p:nvSpPr>
            <p:spPr>
              <a:xfrm>
                <a:off x="8283467" y="5666940"/>
                <a:ext cx="14764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110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061B516-9382-50C9-5191-B1EC82BAF7DC}"/>
              </a:ext>
            </a:extLst>
          </p:cNvPr>
          <p:cNvGrpSpPr/>
          <p:nvPr/>
        </p:nvGrpSpPr>
        <p:grpSpPr>
          <a:xfrm>
            <a:off x="9852071" y="4113133"/>
            <a:ext cx="2216199" cy="880755"/>
            <a:chOff x="9598584" y="4678264"/>
            <a:chExt cx="2374158" cy="880755"/>
          </a:xfrm>
        </p:grpSpPr>
        <p:sp>
          <p:nvSpPr>
            <p:cNvPr id="53" name="Arrow: Pentagon 52">
              <a:extLst>
                <a:ext uri="{FF2B5EF4-FFF2-40B4-BE49-F238E27FC236}">
                  <a16:creationId xmlns:a16="http://schemas.microsoft.com/office/drawing/2014/main" id="{31AF039A-143A-B8D1-B757-4ACFBEA3AC30}"/>
                </a:ext>
              </a:extLst>
            </p:cNvPr>
            <p:cNvSpPr/>
            <p:nvPr/>
          </p:nvSpPr>
          <p:spPr>
            <a:xfrm>
              <a:off x="9598584" y="4678264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34FD1CD-7D19-D024-5083-862FE5E80EDA}"/>
                </a:ext>
              </a:extLst>
            </p:cNvPr>
            <p:cNvSpPr txBox="1"/>
            <p:nvPr/>
          </p:nvSpPr>
          <p:spPr>
            <a:xfrm>
              <a:off x="10131021" y="4724591"/>
              <a:ext cx="1248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116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2183BE8-B850-EBBC-D839-3917AAD7F35A}"/>
                </a:ext>
              </a:extLst>
            </p:cNvPr>
            <p:cNvGrpSpPr/>
            <p:nvPr/>
          </p:nvGrpSpPr>
          <p:grpSpPr>
            <a:xfrm>
              <a:off x="9701261" y="5037325"/>
              <a:ext cx="2046289" cy="521694"/>
              <a:chOff x="7288694" y="5606625"/>
              <a:chExt cx="2356149" cy="52169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2F0D8662-3904-2563-60EE-97B63FE58DB8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345484" cy="521694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6814114-3D9E-3FD0-3978-6786D63939C4}"/>
                  </a:ext>
                </a:extLst>
              </p:cNvPr>
              <p:cNvSpPr txBox="1"/>
              <p:nvPr/>
            </p:nvSpPr>
            <p:spPr>
              <a:xfrm>
                <a:off x="7436042" y="5674711"/>
                <a:ext cx="220880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115 C-</a:t>
                </a: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5E606D9-55FA-2452-CE31-F13A94CFB251}"/>
              </a:ext>
            </a:extLst>
          </p:cNvPr>
          <p:cNvGrpSpPr/>
          <p:nvPr/>
        </p:nvGrpSpPr>
        <p:grpSpPr>
          <a:xfrm>
            <a:off x="9848001" y="5450429"/>
            <a:ext cx="2343998" cy="832748"/>
            <a:chOff x="7209655" y="4676673"/>
            <a:chExt cx="2343998" cy="832748"/>
          </a:xfrm>
        </p:grpSpPr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9331745D-8270-3F19-A475-A3E1A1364860}"/>
                </a:ext>
              </a:extLst>
            </p:cNvPr>
            <p:cNvSpPr/>
            <p:nvPr/>
          </p:nvSpPr>
          <p:spPr>
            <a:xfrm>
              <a:off x="7209655" y="4676673"/>
              <a:ext cx="2193914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5AD324E-2843-6A2F-9737-9517C5918C1C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102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D7BACF6-ABD5-FC35-DEAD-DA471B1C250D}"/>
                </a:ext>
              </a:extLst>
            </p:cNvPr>
            <p:cNvGrpSpPr/>
            <p:nvPr/>
          </p:nvGrpSpPr>
          <p:grpSpPr>
            <a:xfrm>
              <a:off x="7272068" y="5032029"/>
              <a:ext cx="2281585" cy="477392"/>
              <a:chOff x="7288694" y="5606625"/>
              <a:chExt cx="2627075" cy="477392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8143A31A-E875-EF70-7B04-AD71FD8035F6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199081" cy="477392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2531264-5F26-EE70-48E6-157EA8EA9998}"/>
                  </a:ext>
                </a:extLst>
              </p:cNvPr>
              <p:cNvSpPr txBox="1"/>
              <p:nvPr/>
            </p:nvSpPr>
            <p:spPr>
              <a:xfrm>
                <a:off x="7471347" y="5668519"/>
                <a:ext cx="24444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PHYS 101 C-</a:t>
                </a: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BA295C8-DA86-829E-A516-B8C64C2F9B44}"/>
              </a:ext>
            </a:extLst>
          </p:cNvPr>
          <p:cNvGrpSpPr/>
          <p:nvPr/>
        </p:nvGrpSpPr>
        <p:grpSpPr>
          <a:xfrm>
            <a:off x="6297978" y="4734083"/>
            <a:ext cx="415498" cy="261610"/>
            <a:chOff x="1485781" y="3550633"/>
            <a:chExt cx="415498" cy="261610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3816A6B-3C8F-1CEA-34C8-661C8788D0BB}"/>
                </a:ext>
              </a:extLst>
            </p:cNvPr>
            <p:cNvSpPr/>
            <p:nvPr/>
          </p:nvSpPr>
          <p:spPr>
            <a:xfrm>
              <a:off x="1531564" y="3560261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603006A-CFB7-A7F9-ADD0-835106C680E0}"/>
                </a:ext>
              </a:extLst>
            </p:cNvPr>
            <p:cNvSpPr txBox="1"/>
            <p:nvPr/>
          </p:nvSpPr>
          <p:spPr>
            <a:xfrm>
              <a:off x="1485781" y="3550633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2hr.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27C9AC3-55DB-0E4D-48C8-79D846BEAE61}"/>
              </a:ext>
            </a:extLst>
          </p:cNvPr>
          <p:cNvGrpSpPr/>
          <p:nvPr/>
        </p:nvGrpSpPr>
        <p:grpSpPr>
          <a:xfrm>
            <a:off x="11661685" y="4656972"/>
            <a:ext cx="415498" cy="261610"/>
            <a:chOff x="562376" y="3657600"/>
            <a:chExt cx="415498" cy="26161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A9C232-E0D3-5BF9-22E7-0D9403E0586A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C42423E-30DB-C1CC-089E-E99E1D9060D7}"/>
                </a:ext>
              </a:extLst>
            </p:cNvPr>
            <p:cNvSpPr txBox="1"/>
            <p:nvPr/>
          </p:nvSpPr>
          <p:spPr>
            <a:xfrm>
              <a:off x="562376" y="365760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A15C2D36-5C98-CCF2-156D-8BCB9A06CE82}"/>
              </a:ext>
            </a:extLst>
          </p:cNvPr>
          <p:cNvGrpSpPr/>
          <p:nvPr/>
        </p:nvGrpSpPr>
        <p:grpSpPr>
          <a:xfrm>
            <a:off x="11661685" y="5985133"/>
            <a:ext cx="415498" cy="263001"/>
            <a:chOff x="1220847" y="3624994"/>
            <a:chExt cx="415498" cy="26300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C24DB63-B3D9-53FB-A055-53E1890B7731}"/>
                </a:ext>
              </a:extLst>
            </p:cNvPr>
            <p:cNvSpPr/>
            <p:nvPr/>
          </p:nvSpPr>
          <p:spPr>
            <a:xfrm>
              <a:off x="1276460" y="3624994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2DC263C-8CEE-34A5-E49B-8AC91A056845}"/>
                </a:ext>
              </a:extLst>
            </p:cNvPr>
            <p:cNvSpPr txBox="1"/>
            <p:nvPr/>
          </p:nvSpPr>
          <p:spPr>
            <a:xfrm>
              <a:off x="1220847" y="3626385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19DA138-DFEF-F742-DB07-F43B0A17C05F}"/>
              </a:ext>
            </a:extLst>
          </p:cNvPr>
          <p:cNvGrpSpPr/>
          <p:nvPr/>
        </p:nvGrpSpPr>
        <p:grpSpPr>
          <a:xfrm>
            <a:off x="9408529" y="4780065"/>
            <a:ext cx="415498" cy="261610"/>
            <a:chOff x="1402782" y="3586599"/>
            <a:chExt cx="415498" cy="261610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23D7AEA-6EAF-C0F6-2DBD-39ECC969FE79}"/>
                </a:ext>
              </a:extLst>
            </p:cNvPr>
            <p:cNvSpPr/>
            <p:nvPr/>
          </p:nvSpPr>
          <p:spPr>
            <a:xfrm>
              <a:off x="1457104" y="3603593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9005E3C-FF88-E5AF-CCE6-C9801635FD72}"/>
                </a:ext>
              </a:extLst>
            </p:cNvPr>
            <p:cNvSpPr txBox="1"/>
            <p:nvPr/>
          </p:nvSpPr>
          <p:spPr>
            <a:xfrm>
              <a:off x="1402782" y="3586599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D7E6938-D78B-7C92-79B4-9E53148B5F50}"/>
              </a:ext>
            </a:extLst>
          </p:cNvPr>
          <p:cNvGrpSpPr/>
          <p:nvPr/>
        </p:nvGrpSpPr>
        <p:grpSpPr>
          <a:xfrm>
            <a:off x="6745316" y="5447687"/>
            <a:ext cx="3086264" cy="1303222"/>
            <a:chOff x="6745316" y="5447687"/>
            <a:chExt cx="3086264" cy="1303222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8CBD58E-F318-6FAC-4C2B-7466A834EF05}"/>
                </a:ext>
              </a:extLst>
            </p:cNvPr>
            <p:cNvGrpSpPr/>
            <p:nvPr/>
          </p:nvGrpSpPr>
          <p:grpSpPr>
            <a:xfrm>
              <a:off x="6745316" y="5447687"/>
              <a:ext cx="3086264" cy="1303222"/>
              <a:chOff x="7209655" y="4676673"/>
              <a:chExt cx="2374158" cy="1303222"/>
            </a:xfrm>
          </p:grpSpPr>
          <p:sp>
            <p:nvSpPr>
              <p:cNvPr id="66" name="Arrow: Pentagon 65">
                <a:extLst>
                  <a:ext uri="{FF2B5EF4-FFF2-40B4-BE49-F238E27FC236}">
                    <a16:creationId xmlns:a16="http://schemas.microsoft.com/office/drawing/2014/main" id="{4CF53899-C15E-1017-AE84-3A2796313125}"/>
                  </a:ext>
                </a:extLst>
              </p:cNvPr>
              <p:cNvSpPr/>
              <p:nvPr/>
            </p:nvSpPr>
            <p:spPr>
              <a:xfrm>
                <a:off x="7209655" y="4676673"/>
                <a:ext cx="2374158" cy="448539"/>
              </a:xfrm>
              <a:prstGeom prst="homePlat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265388DB-6C86-58EB-F0FE-0E17B5A1FC1E}"/>
                  </a:ext>
                </a:extLst>
              </p:cNvPr>
              <p:cNvSpPr txBox="1"/>
              <p:nvPr/>
            </p:nvSpPr>
            <p:spPr>
              <a:xfrm>
                <a:off x="7807048" y="4724591"/>
                <a:ext cx="1067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PHYS 101</a:t>
                </a:r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22B731AC-0842-A239-6E80-08D22E1A70B5}"/>
                  </a:ext>
                </a:extLst>
              </p:cNvPr>
              <p:cNvGrpSpPr/>
              <p:nvPr/>
            </p:nvGrpSpPr>
            <p:grpSpPr>
              <a:xfrm>
                <a:off x="7272070" y="5032028"/>
                <a:ext cx="2119602" cy="947867"/>
                <a:chOff x="7288694" y="5606624"/>
                <a:chExt cx="2440563" cy="947867"/>
              </a:xfrm>
            </p:grpSpPr>
            <p:sp>
              <p:nvSpPr>
                <p:cNvPr id="78" name="Rectangle: Rounded Corners 77">
                  <a:extLst>
                    <a:ext uri="{FF2B5EF4-FFF2-40B4-BE49-F238E27FC236}">
                      <a16:creationId xmlns:a16="http://schemas.microsoft.com/office/drawing/2014/main" id="{D1B67C0A-3626-7461-E480-AE7FB264A7DB}"/>
                    </a:ext>
                  </a:extLst>
                </p:cNvPr>
                <p:cNvSpPr/>
                <p:nvPr/>
              </p:nvSpPr>
              <p:spPr>
                <a:xfrm>
                  <a:off x="7288694" y="5606624"/>
                  <a:ext cx="2401385" cy="900245"/>
                </a:xfrm>
                <a:prstGeom prst="roundRect">
                  <a:avLst/>
                </a:prstGeom>
                <a:solidFill>
                  <a:srgbClr val="C0DDAD"/>
                </a:solidFill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F3C990D7-6B3C-BB3B-830C-F9ED85DBF97A}"/>
                    </a:ext>
                  </a:extLst>
                </p:cNvPr>
                <p:cNvSpPr txBox="1"/>
                <p:nvPr/>
              </p:nvSpPr>
              <p:spPr>
                <a:xfrm>
                  <a:off x="7358711" y="5667376"/>
                  <a:ext cx="1032709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Placement: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ACT 26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SAT 610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ALEKS 65+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56127D18-BD25-DC89-C80A-776E842BC236}"/>
                    </a:ext>
                  </a:extLst>
                </p:cNvPr>
                <p:cNvSpPr txBox="1"/>
                <p:nvPr/>
              </p:nvSpPr>
              <p:spPr>
                <a:xfrm>
                  <a:off x="8281597" y="5654245"/>
                  <a:ext cx="1447660" cy="9002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Prerequisite: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MATH 124 C- or   </a:t>
                  </a:r>
                </a:p>
                <a:p>
                  <a:r>
                    <a:rPr lang="en-US" sz="1050" dirty="0"/>
                    <a:t>   MATH 126 C-</a:t>
                  </a:r>
                </a:p>
                <a:p>
                  <a:r>
                    <a:rPr lang="en-US" sz="1050" b="1" dirty="0"/>
                    <a:t>Concurrent: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MATH 129 or MATH 150</a:t>
                  </a:r>
                </a:p>
              </p:txBody>
            </p:sp>
          </p:grp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64D869AB-9E02-7A8D-2FE9-92AA2B268865}"/>
                </a:ext>
              </a:extLst>
            </p:cNvPr>
            <p:cNvGrpSpPr/>
            <p:nvPr/>
          </p:nvGrpSpPr>
          <p:grpSpPr>
            <a:xfrm>
              <a:off x="9359941" y="6085254"/>
              <a:ext cx="415498" cy="261610"/>
              <a:chOff x="573862" y="3657450"/>
              <a:chExt cx="415498" cy="261610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0EF7221-6141-D7CF-6437-67D2039DAD80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44015921-EDFF-E8A7-6764-9D0001CA9C4E}"/>
                  </a:ext>
                </a:extLst>
              </p:cNvPr>
              <p:cNvSpPr txBox="1"/>
              <p:nvPr/>
            </p:nvSpPr>
            <p:spPr>
              <a:xfrm>
                <a:off x="573862" y="3657450"/>
                <a:ext cx="41549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503F6B0-6D8E-EF9B-40FB-9D0C63A9671A}"/>
              </a:ext>
            </a:extLst>
          </p:cNvPr>
          <p:cNvSpPr txBox="1"/>
          <p:nvPr/>
        </p:nvSpPr>
        <p:spPr>
          <a:xfrm>
            <a:off x="9848001" y="6381577"/>
            <a:ext cx="2193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*PHYS 111 placement and   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prerequisites – no change.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75EEBC9-7F13-4FFE-B6E4-93ED60948BF4}"/>
              </a:ext>
            </a:extLst>
          </p:cNvPr>
          <p:cNvGrpSpPr/>
          <p:nvPr/>
        </p:nvGrpSpPr>
        <p:grpSpPr>
          <a:xfrm>
            <a:off x="6741264" y="5454076"/>
            <a:ext cx="3086264" cy="1303222"/>
            <a:chOff x="6745315" y="5447687"/>
            <a:chExt cx="3086264" cy="1303222"/>
          </a:xfrm>
          <a:effectLst>
            <a:glow rad="228600">
              <a:schemeClr val="accent6">
                <a:alpha val="40000"/>
              </a:schemeClr>
            </a:glow>
          </a:effectLst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7FFD1F7-AE35-2A6B-2934-0CB0F7687B3A}"/>
                </a:ext>
              </a:extLst>
            </p:cNvPr>
            <p:cNvGrpSpPr/>
            <p:nvPr/>
          </p:nvGrpSpPr>
          <p:grpSpPr>
            <a:xfrm>
              <a:off x="6745315" y="5447687"/>
              <a:ext cx="3086264" cy="1303222"/>
              <a:chOff x="7209654" y="4676673"/>
              <a:chExt cx="2374158" cy="1303222"/>
            </a:xfrm>
          </p:grpSpPr>
          <p:sp>
            <p:nvSpPr>
              <p:cNvPr id="54" name="Arrow: Pentagon 53">
                <a:extLst>
                  <a:ext uri="{FF2B5EF4-FFF2-40B4-BE49-F238E27FC236}">
                    <a16:creationId xmlns:a16="http://schemas.microsoft.com/office/drawing/2014/main" id="{2F008583-007C-6A04-AC9C-B260EC16951D}"/>
                  </a:ext>
                </a:extLst>
              </p:cNvPr>
              <p:cNvSpPr/>
              <p:nvPr/>
            </p:nvSpPr>
            <p:spPr>
              <a:xfrm>
                <a:off x="7209654" y="4676673"/>
                <a:ext cx="2374158" cy="448539"/>
              </a:xfrm>
              <a:prstGeom prst="homePlat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FB85E3D-E5C7-11C2-8D42-39E2165A3CA3}"/>
                  </a:ext>
                </a:extLst>
              </p:cNvPr>
              <p:cNvSpPr txBox="1"/>
              <p:nvPr/>
            </p:nvSpPr>
            <p:spPr>
              <a:xfrm>
                <a:off x="7807048" y="4724591"/>
                <a:ext cx="1067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PHYS 101</a:t>
                </a:r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6EE1C488-0FA8-D3ED-E0AF-B7B1AE171E1B}"/>
                  </a:ext>
                </a:extLst>
              </p:cNvPr>
              <p:cNvGrpSpPr/>
              <p:nvPr/>
            </p:nvGrpSpPr>
            <p:grpSpPr>
              <a:xfrm>
                <a:off x="7272070" y="5032028"/>
                <a:ext cx="2119602" cy="947867"/>
                <a:chOff x="7288694" y="5606624"/>
                <a:chExt cx="2440563" cy="947867"/>
              </a:xfrm>
            </p:grpSpPr>
            <p:sp>
              <p:nvSpPr>
                <p:cNvPr id="87" name="Rectangle: Rounded Corners 86">
                  <a:extLst>
                    <a:ext uri="{FF2B5EF4-FFF2-40B4-BE49-F238E27FC236}">
                      <a16:creationId xmlns:a16="http://schemas.microsoft.com/office/drawing/2014/main" id="{73D012F1-87E5-B086-A54F-9B7C29E0D785}"/>
                    </a:ext>
                  </a:extLst>
                </p:cNvPr>
                <p:cNvSpPr/>
                <p:nvPr/>
              </p:nvSpPr>
              <p:spPr>
                <a:xfrm>
                  <a:off x="7288694" y="5606624"/>
                  <a:ext cx="2401385" cy="900245"/>
                </a:xfrm>
                <a:prstGeom prst="roundRect">
                  <a:avLst/>
                </a:prstGeom>
                <a:solidFill>
                  <a:srgbClr val="C0DDAD"/>
                </a:solidFill>
                <a:ln>
                  <a:solidFill>
                    <a:schemeClr val="accent6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EEFE0AC5-D601-23E4-8F0A-395DA3B67152}"/>
                    </a:ext>
                  </a:extLst>
                </p:cNvPr>
                <p:cNvSpPr txBox="1"/>
                <p:nvPr/>
              </p:nvSpPr>
              <p:spPr>
                <a:xfrm>
                  <a:off x="7358711" y="5667376"/>
                  <a:ext cx="1032709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Placement: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ACT 26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SAT 610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ALEKS 65+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07403D9F-FCA0-A45B-BB6D-0FE631F37F37}"/>
                    </a:ext>
                  </a:extLst>
                </p:cNvPr>
                <p:cNvSpPr txBox="1"/>
                <p:nvPr/>
              </p:nvSpPr>
              <p:spPr>
                <a:xfrm>
                  <a:off x="8281597" y="5654245"/>
                  <a:ext cx="1447660" cy="9002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Prerequisite: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MATH 124 C- or   </a:t>
                  </a:r>
                </a:p>
                <a:p>
                  <a:r>
                    <a:rPr lang="en-US" sz="1050" dirty="0"/>
                    <a:t>   MATH 126 C-</a:t>
                  </a:r>
                </a:p>
                <a:p>
                  <a:r>
                    <a:rPr lang="en-US" sz="1050" b="1" dirty="0"/>
                    <a:t>Concurrent: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MATH 129 or MATH 150</a:t>
                  </a:r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DC7DB04-C9A2-16DB-5E5A-0B75DFD5A043}"/>
                </a:ext>
              </a:extLst>
            </p:cNvPr>
            <p:cNvGrpSpPr/>
            <p:nvPr/>
          </p:nvGrpSpPr>
          <p:grpSpPr>
            <a:xfrm>
              <a:off x="9359941" y="6085254"/>
              <a:ext cx="415498" cy="261610"/>
              <a:chOff x="573862" y="3657450"/>
              <a:chExt cx="415498" cy="26161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A5612DB-5015-0DD6-17EF-2A1F844465B9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E1AB579-3C5A-1F4B-7492-7ADD0896B449}"/>
                  </a:ext>
                </a:extLst>
              </p:cNvPr>
              <p:cNvSpPr txBox="1"/>
              <p:nvPr/>
            </p:nvSpPr>
            <p:spPr>
              <a:xfrm>
                <a:off x="573862" y="3657450"/>
                <a:ext cx="41549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E0522024-8BE4-9DE2-D01F-2A493DE7AC97}"/>
              </a:ext>
            </a:extLst>
          </p:cNvPr>
          <p:cNvSpPr txBox="1"/>
          <p:nvPr/>
        </p:nvSpPr>
        <p:spPr>
          <a:xfrm>
            <a:off x="210812" y="5334284"/>
            <a:ext cx="6264894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 101: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Prerequisite coursework for PHYS 101 updated to MATH 124 or MATH 126.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MATH 128 no longer required.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be taken concurrently with MATH 129 or MATH 150.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0FE70D-496E-F1FE-117C-9C3242B87B00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CCD3FC5-9707-1364-FB08-A162A6F44489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906B921-DF07-4087-8482-18EF611441A8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130AFEA-C29D-DF44-6359-876D3EA1740A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105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Pre-req: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06D49E9-9AC9-AC70-AAEE-B7B14CB6CDDD}"/>
              </a:ext>
            </a:extLst>
          </p:cNvPr>
          <p:cNvGrpSpPr/>
          <p:nvPr/>
        </p:nvGrpSpPr>
        <p:grpSpPr>
          <a:xfrm>
            <a:off x="2841320" y="4115597"/>
            <a:ext cx="3883872" cy="1143393"/>
            <a:chOff x="4209691" y="4941679"/>
            <a:chExt cx="2847948" cy="1143393"/>
          </a:xfrm>
        </p:grpSpPr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51B63C2C-2894-256B-9829-A29E0B8D2C40}"/>
                </a:ext>
              </a:extLst>
            </p:cNvPr>
            <p:cNvSpPr/>
            <p:nvPr/>
          </p:nvSpPr>
          <p:spPr>
            <a:xfrm>
              <a:off x="4209691" y="4941679"/>
              <a:ext cx="284794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AE9ADB8-484D-9A9D-256D-7AC3AA2D3EBB}"/>
                </a:ext>
              </a:extLst>
            </p:cNvPr>
            <p:cNvSpPr txBox="1"/>
            <p:nvPr/>
          </p:nvSpPr>
          <p:spPr>
            <a:xfrm>
              <a:off x="4830903" y="4988652"/>
              <a:ext cx="1606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110/111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BDD36C10-ED16-CFDB-36B6-50F226A8E85C}"/>
                </a:ext>
              </a:extLst>
            </p:cNvPr>
            <p:cNvGrpSpPr/>
            <p:nvPr/>
          </p:nvGrpSpPr>
          <p:grpSpPr>
            <a:xfrm>
              <a:off x="4271635" y="5287247"/>
              <a:ext cx="2595664" cy="797825"/>
              <a:chOff x="858659" y="5245531"/>
              <a:chExt cx="2595664" cy="797825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268CD81B-AF64-77E2-AA7C-FD53CE1BF76D}"/>
                  </a:ext>
                </a:extLst>
              </p:cNvPr>
              <p:cNvSpPr/>
              <p:nvPr/>
            </p:nvSpPr>
            <p:spPr>
              <a:xfrm>
                <a:off x="858659" y="5245531"/>
                <a:ext cx="2595664" cy="793632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3E1AA1B-7027-0501-7E87-4957E71E53F8}"/>
                  </a:ext>
                </a:extLst>
              </p:cNvPr>
              <p:cNvSpPr txBox="1"/>
              <p:nvPr/>
            </p:nvSpPr>
            <p:spPr>
              <a:xfrm>
                <a:off x="1088070" y="5304692"/>
                <a:ext cx="12508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ACT 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520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40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ECD1F5-A0A9-C4B8-B2A0-9D6F4B65471A}"/>
                  </a:ext>
                </a:extLst>
              </p:cNvPr>
              <p:cNvSpPr txBox="1"/>
              <p:nvPr/>
            </p:nvSpPr>
            <p:spPr>
              <a:xfrm>
                <a:off x="2115686" y="5304692"/>
                <a:ext cx="125083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MATH 124 or 126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C03E86-80D8-3A65-A67B-BA0E7DBCA308}"/>
              </a:ext>
            </a:extLst>
          </p:cNvPr>
          <p:cNvGrpSpPr/>
          <p:nvPr/>
        </p:nvGrpSpPr>
        <p:grpSpPr>
          <a:xfrm>
            <a:off x="6742720" y="4109433"/>
            <a:ext cx="3088859" cy="1154771"/>
            <a:chOff x="7209655" y="4676673"/>
            <a:chExt cx="2374158" cy="1154771"/>
          </a:xfrm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A272F639-5F90-01D5-0845-420F5258A0F4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3C0DFB-CD34-D626-B87B-039D8B8DC1B4}"/>
                </a:ext>
              </a:extLst>
            </p:cNvPr>
            <p:cNvSpPr txBox="1"/>
            <p:nvPr/>
          </p:nvSpPr>
          <p:spPr>
            <a:xfrm>
              <a:off x="7807048" y="4724591"/>
              <a:ext cx="1165704" cy="28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115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DEE093F-F5E0-E54E-764B-7A877E3B0145}"/>
                </a:ext>
              </a:extLst>
            </p:cNvPr>
            <p:cNvGrpSpPr/>
            <p:nvPr/>
          </p:nvGrpSpPr>
          <p:grpSpPr>
            <a:xfrm>
              <a:off x="7230372" y="5032029"/>
              <a:ext cx="2187956" cy="799415"/>
              <a:chOff x="7240683" y="5606625"/>
              <a:chExt cx="2519268" cy="79941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CDDFD332-2F14-318B-F1AC-C23851A840F4}"/>
                  </a:ext>
                </a:extLst>
              </p:cNvPr>
              <p:cNvSpPr/>
              <p:nvPr/>
            </p:nvSpPr>
            <p:spPr>
              <a:xfrm>
                <a:off x="7240683" y="5606625"/>
                <a:ext cx="2488761" cy="798980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8168EFF-3E8B-316F-8B57-D0CCCC8B5C7C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D814F02-5BEC-B33F-5971-1A8940E38457}"/>
                  </a:ext>
                </a:extLst>
              </p:cNvPr>
              <p:cNvSpPr txBox="1"/>
              <p:nvPr/>
            </p:nvSpPr>
            <p:spPr>
              <a:xfrm>
                <a:off x="8283467" y="5666940"/>
                <a:ext cx="14764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110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061B516-9382-50C9-5191-B1EC82BAF7DC}"/>
              </a:ext>
            </a:extLst>
          </p:cNvPr>
          <p:cNvGrpSpPr/>
          <p:nvPr/>
        </p:nvGrpSpPr>
        <p:grpSpPr>
          <a:xfrm>
            <a:off x="9852071" y="4113133"/>
            <a:ext cx="2216199" cy="880755"/>
            <a:chOff x="9598584" y="4678264"/>
            <a:chExt cx="2374158" cy="880755"/>
          </a:xfrm>
        </p:grpSpPr>
        <p:sp>
          <p:nvSpPr>
            <p:cNvPr id="53" name="Arrow: Pentagon 52">
              <a:extLst>
                <a:ext uri="{FF2B5EF4-FFF2-40B4-BE49-F238E27FC236}">
                  <a16:creationId xmlns:a16="http://schemas.microsoft.com/office/drawing/2014/main" id="{31AF039A-143A-B8D1-B757-4ACFBEA3AC30}"/>
                </a:ext>
              </a:extLst>
            </p:cNvPr>
            <p:cNvSpPr/>
            <p:nvPr/>
          </p:nvSpPr>
          <p:spPr>
            <a:xfrm>
              <a:off x="9598584" y="4678264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34FD1CD-7D19-D024-5083-862FE5E80EDA}"/>
                </a:ext>
              </a:extLst>
            </p:cNvPr>
            <p:cNvSpPr txBox="1"/>
            <p:nvPr/>
          </p:nvSpPr>
          <p:spPr>
            <a:xfrm>
              <a:off x="10131021" y="4724591"/>
              <a:ext cx="1248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116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2183BE8-B850-EBBC-D839-3917AAD7F35A}"/>
                </a:ext>
              </a:extLst>
            </p:cNvPr>
            <p:cNvGrpSpPr/>
            <p:nvPr/>
          </p:nvGrpSpPr>
          <p:grpSpPr>
            <a:xfrm>
              <a:off x="9701261" y="5037325"/>
              <a:ext cx="2046289" cy="521694"/>
              <a:chOff x="7288694" y="5606625"/>
              <a:chExt cx="2356149" cy="52169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2F0D8662-3904-2563-60EE-97B63FE58DB8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345484" cy="521694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6814114-3D9E-3FD0-3978-6786D63939C4}"/>
                  </a:ext>
                </a:extLst>
              </p:cNvPr>
              <p:cNvSpPr txBox="1"/>
              <p:nvPr/>
            </p:nvSpPr>
            <p:spPr>
              <a:xfrm>
                <a:off x="7436042" y="5674711"/>
                <a:ext cx="220880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115 C-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8CBD58E-F318-6FAC-4C2B-7466A834EF05}"/>
              </a:ext>
            </a:extLst>
          </p:cNvPr>
          <p:cNvGrpSpPr/>
          <p:nvPr/>
        </p:nvGrpSpPr>
        <p:grpSpPr>
          <a:xfrm>
            <a:off x="6745316" y="5447687"/>
            <a:ext cx="3086264" cy="1303222"/>
            <a:chOff x="7209655" y="4676673"/>
            <a:chExt cx="2374158" cy="1303222"/>
          </a:xfrm>
        </p:grpSpPr>
        <p:sp>
          <p:nvSpPr>
            <p:cNvPr id="66" name="Arrow: Pentagon 65">
              <a:extLst>
                <a:ext uri="{FF2B5EF4-FFF2-40B4-BE49-F238E27FC236}">
                  <a16:creationId xmlns:a16="http://schemas.microsoft.com/office/drawing/2014/main" id="{4CF53899-C15E-1017-AE84-3A2796313125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65388DB-6C86-58EB-F0FE-0E17B5A1FC1E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101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2B731AC-0842-A239-6E80-08D22E1A70B5}"/>
                </a:ext>
              </a:extLst>
            </p:cNvPr>
            <p:cNvGrpSpPr/>
            <p:nvPr/>
          </p:nvGrpSpPr>
          <p:grpSpPr>
            <a:xfrm>
              <a:off x="7272070" y="5032028"/>
              <a:ext cx="2119602" cy="947867"/>
              <a:chOff x="7288694" y="5606624"/>
              <a:chExt cx="2440563" cy="947867"/>
            </a:xfrm>
          </p:grpSpPr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D1B67C0A-3626-7461-E480-AE7FB264A7DB}"/>
                  </a:ext>
                </a:extLst>
              </p:cNvPr>
              <p:cNvSpPr/>
              <p:nvPr/>
            </p:nvSpPr>
            <p:spPr>
              <a:xfrm>
                <a:off x="7288694" y="5606624"/>
                <a:ext cx="2401385" cy="900245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F3C990D7-6B3C-BB3B-830C-F9ED85DBF97A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56127D18-BD25-DC89-C80A-776E842BC236}"/>
                  </a:ext>
                </a:extLst>
              </p:cNvPr>
              <p:cNvSpPr txBox="1"/>
              <p:nvPr/>
            </p:nvSpPr>
            <p:spPr>
              <a:xfrm>
                <a:off x="8281597" y="5654245"/>
                <a:ext cx="144766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124 C- or   </a:t>
                </a:r>
              </a:p>
              <a:p>
                <a:r>
                  <a:rPr lang="en-US" sz="1050" dirty="0"/>
                  <a:t>   MATH 126 C-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5E606D9-55FA-2452-CE31-F13A94CFB251}"/>
              </a:ext>
            </a:extLst>
          </p:cNvPr>
          <p:cNvGrpSpPr/>
          <p:nvPr/>
        </p:nvGrpSpPr>
        <p:grpSpPr>
          <a:xfrm>
            <a:off x="9848001" y="5450429"/>
            <a:ext cx="2343998" cy="832748"/>
            <a:chOff x="7209655" y="4676673"/>
            <a:chExt cx="2343998" cy="832748"/>
          </a:xfrm>
        </p:grpSpPr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9331745D-8270-3F19-A475-A3E1A1364860}"/>
                </a:ext>
              </a:extLst>
            </p:cNvPr>
            <p:cNvSpPr/>
            <p:nvPr/>
          </p:nvSpPr>
          <p:spPr>
            <a:xfrm>
              <a:off x="7209655" y="4676673"/>
              <a:ext cx="2193914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5AD324E-2843-6A2F-9737-9517C5918C1C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102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D7BACF6-ABD5-FC35-DEAD-DA471B1C250D}"/>
                </a:ext>
              </a:extLst>
            </p:cNvPr>
            <p:cNvGrpSpPr/>
            <p:nvPr/>
          </p:nvGrpSpPr>
          <p:grpSpPr>
            <a:xfrm>
              <a:off x="7272068" y="5032029"/>
              <a:ext cx="2281585" cy="477392"/>
              <a:chOff x="7288694" y="5606625"/>
              <a:chExt cx="2627075" cy="477392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8143A31A-E875-EF70-7B04-AD71FD8035F6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199081" cy="477392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2531264-5F26-EE70-48E6-157EA8EA9998}"/>
                  </a:ext>
                </a:extLst>
              </p:cNvPr>
              <p:cNvSpPr txBox="1"/>
              <p:nvPr/>
            </p:nvSpPr>
            <p:spPr>
              <a:xfrm>
                <a:off x="7471347" y="5668519"/>
                <a:ext cx="24444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PHYS 101 C-</a:t>
                </a: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BA295C8-DA86-829E-A516-B8C64C2F9B44}"/>
              </a:ext>
            </a:extLst>
          </p:cNvPr>
          <p:cNvGrpSpPr/>
          <p:nvPr/>
        </p:nvGrpSpPr>
        <p:grpSpPr>
          <a:xfrm>
            <a:off x="6297978" y="4734083"/>
            <a:ext cx="415498" cy="261610"/>
            <a:chOff x="1485781" y="3550633"/>
            <a:chExt cx="415498" cy="261610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3816A6B-3C8F-1CEA-34C8-661C8788D0BB}"/>
                </a:ext>
              </a:extLst>
            </p:cNvPr>
            <p:cNvSpPr/>
            <p:nvPr/>
          </p:nvSpPr>
          <p:spPr>
            <a:xfrm>
              <a:off x="1531564" y="3560261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603006A-CFB7-A7F9-ADD0-835106C680E0}"/>
                </a:ext>
              </a:extLst>
            </p:cNvPr>
            <p:cNvSpPr txBox="1"/>
            <p:nvPr/>
          </p:nvSpPr>
          <p:spPr>
            <a:xfrm>
              <a:off x="1485781" y="3550633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2hr.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27C9AC3-55DB-0E4D-48C8-79D846BEAE61}"/>
              </a:ext>
            </a:extLst>
          </p:cNvPr>
          <p:cNvGrpSpPr/>
          <p:nvPr/>
        </p:nvGrpSpPr>
        <p:grpSpPr>
          <a:xfrm>
            <a:off x="11661685" y="4656972"/>
            <a:ext cx="415498" cy="261610"/>
            <a:chOff x="562376" y="3657600"/>
            <a:chExt cx="415498" cy="26161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A9C232-E0D3-5BF9-22E7-0D9403E0586A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C42423E-30DB-C1CC-089E-E99E1D9060D7}"/>
                </a:ext>
              </a:extLst>
            </p:cNvPr>
            <p:cNvSpPr txBox="1"/>
            <p:nvPr/>
          </p:nvSpPr>
          <p:spPr>
            <a:xfrm>
              <a:off x="562376" y="365760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A15C2D36-5C98-CCF2-156D-8BCB9A06CE82}"/>
              </a:ext>
            </a:extLst>
          </p:cNvPr>
          <p:cNvGrpSpPr/>
          <p:nvPr/>
        </p:nvGrpSpPr>
        <p:grpSpPr>
          <a:xfrm>
            <a:off x="11661685" y="5985133"/>
            <a:ext cx="415498" cy="263001"/>
            <a:chOff x="1220847" y="3624994"/>
            <a:chExt cx="415498" cy="26300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C24DB63-B3D9-53FB-A055-53E1890B7731}"/>
                </a:ext>
              </a:extLst>
            </p:cNvPr>
            <p:cNvSpPr/>
            <p:nvPr/>
          </p:nvSpPr>
          <p:spPr>
            <a:xfrm>
              <a:off x="1276460" y="3624994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2DC263C-8CEE-34A5-E49B-8AC91A056845}"/>
                </a:ext>
              </a:extLst>
            </p:cNvPr>
            <p:cNvSpPr txBox="1"/>
            <p:nvPr/>
          </p:nvSpPr>
          <p:spPr>
            <a:xfrm>
              <a:off x="1220847" y="3626385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19DA138-DFEF-F742-DB07-F43B0A17C05F}"/>
              </a:ext>
            </a:extLst>
          </p:cNvPr>
          <p:cNvGrpSpPr/>
          <p:nvPr/>
        </p:nvGrpSpPr>
        <p:grpSpPr>
          <a:xfrm>
            <a:off x="9408529" y="4780065"/>
            <a:ext cx="415498" cy="261610"/>
            <a:chOff x="1402782" y="3586599"/>
            <a:chExt cx="415498" cy="261610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23D7AEA-6EAF-C0F6-2DBD-39ECC969FE79}"/>
                </a:ext>
              </a:extLst>
            </p:cNvPr>
            <p:cNvSpPr/>
            <p:nvPr/>
          </p:nvSpPr>
          <p:spPr>
            <a:xfrm>
              <a:off x="1457104" y="3603593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9005E3C-FF88-E5AF-CCE6-C9801635FD72}"/>
                </a:ext>
              </a:extLst>
            </p:cNvPr>
            <p:cNvSpPr txBox="1"/>
            <p:nvPr/>
          </p:nvSpPr>
          <p:spPr>
            <a:xfrm>
              <a:off x="1402782" y="3586599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4D869AB-9E02-7A8D-2FE9-92AA2B268865}"/>
              </a:ext>
            </a:extLst>
          </p:cNvPr>
          <p:cNvGrpSpPr/>
          <p:nvPr/>
        </p:nvGrpSpPr>
        <p:grpSpPr>
          <a:xfrm>
            <a:off x="9359941" y="6085254"/>
            <a:ext cx="415498" cy="261610"/>
            <a:chOff x="573862" y="3657450"/>
            <a:chExt cx="415498" cy="261610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0EF7221-6141-D7CF-6437-67D2039DAD80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4015921-EDFF-E8A7-6764-9D0001CA9C4E}"/>
                </a:ext>
              </a:extLst>
            </p:cNvPr>
            <p:cNvSpPr txBox="1"/>
            <p:nvPr/>
          </p:nvSpPr>
          <p:spPr>
            <a:xfrm>
              <a:off x="573862" y="365745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503F6B0-6D8E-EF9B-40FB-9D0C63A9671A}"/>
              </a:ext>
            </a:extLst>
          </p:cNvPr>
          <p:cNvSpPr txBox="1"/>
          <p:nvPr/>
        </p:nvSpPr>
        <p:spPr>
          <a:xfrm>
            <a:off x="9848001" y="6381577"/>
            <a:ext cx="2193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*PHYS 111 placement and   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prerequisites – no change.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46DF5A-19F2-FFAD-E08C-CE391712E3F5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C15A4A-7CE3-327C-7C2A-F86C8894086C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A3826E5-B94C-DEFE-64F8-8C248817715D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83ADF70-CE5D-8A1C-64E9-177D3FCF6CD4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795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 flipV="1">
            <a:off x="4843828" y="351198"/>
            <a:ext cx="1645828" cy="3726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143298" y="5833732"/>
            <a:ext cx="10605751" cy="765248"/>
            <a:chOff x="-2" y="5853770"/>
            <a:chExt cx="10605751" cy="7652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-2" y="5853770"/>
              <a:ext cx="1060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72B41"/>
                  </a:solidFill>
                </a:rPr>
                <a:t>Updated MATH Path: Changing Paths – MATH 155 to Applied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1299650" y="624968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3517957" y="313293"/>
            <a:ext cx="1566929" cy="1532528"/>
            <a:chOff x="3517958" y="313293"/>
            <a:chExt cx="1421622" cy="153252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18710" cy="122607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4082" y="1101980"/>
              <a:ext cx="415498" cy="261610"/>
              <a:chOff x="562376" y="3657600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489656" y="309567"/>
            <a:ext cx="1489255" cy="1891804"/>
            <a:chOff x="6489656" y="309567"/>
            <a:chExt cx="1489255" cy="1891804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26445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212971" cy="156629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563413" y="1287417"/>
              <a:ext cx="415498" cy="261610"/>
              <a:chOff x="562376" y="3657600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8106630" y="1810485"/>
            <a:ext cx="1411487" cy="1705219"/>
            <a:chOff x="8226681" y="1804684"/>
            <a:chExt cx="1411487" cy="170521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215145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130061" cy="138434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222670" y="2686926"/>
              <a:ext cx="415498" cy="261610"/>
              <a:chOff x="562376" y="3657600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7754112" y="342880"/>
            <a:ext cx="1910685" cy="8318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22EC5FE-7829-2300-F2A4-3E5A46B99A8A}"/>
              </a:ext>
            </a:extLst>
          </p:cNvPr>
          <p:cNvCxnSpPr>
            <a:cxnSpLocks/>
            <a:endCxn id="15" idx="2"/>
          </p:cNvCxnSpPr>
          <p:nvPr/>
        </p:nvCxnSpPr>
        <p:spPr>
          <a:xfrm flipV="1">
            <a:off x="10274605" y="1287417"/>
            <a:ext cx="0" cy="2713456"/>
          </a:xfrm>
          <a:prstGeom prst="line">
            <a:avLst/>
          </a:prstGeom>
          <a:ln w="28575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800967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354924"/>
            <a:ext cx="163257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4"/>
            <a:endCxn id="127" idx="0"/>
          </p:cNvCxnSpPr>
          <p:nvPr/>
        </p:nvCxnSpPr>
        <p:spPr>
          <a:xfrm>
            <a:off x="1885385" y="2204652"/>
            <a:ext cx="2115487" cy="177372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5274512" y="3978379"/>
            <a:ext cx="1338241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664797" y="301249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 C-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4000872" y="3936748"/>
            <a:ext cx="1445495" cy="1649322"/>
            <a:chOff x="4000872" y="3936748"/>
            <a:chExt cx="1445495" cy="164932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29347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30869" y="4808527"/>
              <a:ext cx="415498" cy="261610"/>
              <a:chOff x="562376" y="3657600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113F95-4E1D-629D-439F-DABE101E336D}"/>
              </a:ext>
            </a:extLst>
          </p:cNvPr>
          <p:cNvCxnSpPr>
            <a:cxnSpLocks/>
            <a:stCxn id="127" idx="3"/>
            <a:endCxn id="35" idx="7"/>
          </p:cNvCxnSpPr>
          <p:nvPr/>
        </p:nvCxnSpPr>
        <p:spPr>
          <a:xfrm flipV="1">
            <a:off x="5274512" y="684241"/>
            <a:ext cx="1215144" cy="3294138"/>
          </a:xfrm>
          <a:prstGeom prst="line">
            <a:avLst/>
          </a:prstGeom>
          <a:ln w="28575">
            <a:solidFill>
              <a:schemeClr val="accent2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24" idx="1"/>
            <a:endCxn id="22" idx="4"/>
          </p:cNvCxnSpPr>
          <p:nvPr/>
        </p:nvCxnSpPr>
        <p:spPr>
          <a:xfrm flipH="1" flipV="1">
            <a:off x="9321775" y="2185159"/>
            <a:ext cx="472403" cy="1774083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24" idx="0"/>
          </p:cNvCxnSpPr>
          <p:nvPr/>
        </p:nvCxnSpPr>
        <p:spPr>
          <a:xfrm>
            <a:off x="7886393" y="3978379"/>
            <a:ext cx="1801872" cy="2249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6612753" y="3936748"/>
            <a:ext cx="1493877" cy="832838"/>
            <a:chOff x="6612753" y="3936748"/>
            <a:chExt cx="1493877" cy="832838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7"/>
              <a:ext cx="1144739" cy="50352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91132" y="4384283"/>
              <a:ext cx="415498" cy="261610"/>
              <a:chOff x="593914" y="3533907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45834" y="355272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93914" y="3533907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68E8919-E4D3-0999-3C1D-7A7A148795D6}"/>
              </a:ext>
            </a:extLst>
          </p:cNvPr>
          <p:cNvSpPr txBox="1"/>
          <p:nvPr/>
        </p:nvSpPr>
        <p:spPr>
          <a:xfrm>
            <a:off x="555056" y="2997843"/>
            <a:ext cx="1452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2"/>
                </a:solidFill>
              </a:rPr>
              <a:t>GEF for students changing majors to one that requires less MATH.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5482D81-5B62-DDD2-9C8C-B7C7F910E8A6}"/>
              </a:ext>
            </a:extLst>
          </p:cNvPr>
          <p:cNvGrpSpPr/>
          <p:nvPr/>
        </p:nvGrpSpPr>
        <p:grpSpPr>
          <a:xfrm>
            <a:off x="9688265" y="3959242"/>
            <a:ext cx="2374759" cy="1706452"/>
            <a:chOff x="9688262" y="3959242"/>
            <a:chExt cx="2000471" cy="170645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B045996-57EA-E9E0-D737-26C808A5FE50}"/>
                </a:ext>
              </a:extLst>
            </p:cNvPr>
            <p:cNvSpPr/>
            <p:nvPr/>
          </p:nvSpPr>
          <p:spPr>
            <a:xfrm>
              <a:off x="9688262" y="3959242"/>
              <a:ext cx="178439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9E383FB7-C941-1493-434A-A7A3B744471E}"/>
                </a:ext>
              </a:extLst>
            </p:cNvPr>
            <p:cNvSpPr/>
            <p:nvPr/>
          </p:nvSpPr>
          <p:spPr>
            <a:xfrm>
              <a:off x="9688262" y="4288542"/>
              <a:ext cx="1784396" cy="13771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Pre-requisite: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4)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582D2A0-6FC3-F4C4-0A6F-4C44622B7370}"/>
                </a:ext>
              </a:extLst>
            </p:cNvPr>
            <p:cNvGrpSpPr/>
            <p:nvPr/>
          </p:nvGrpSpPr>
          <p:grpSpPr>
            <a:xfrm>
              <a:off x="11273235" y="4818942"/>
              <a:ext cx="415498" cy="309521"/>
              <a:chOff x="11175499" y="3237884"/>
              <a:chExt cx="415498" cy="309521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59B9110-7479-D94F-AE88-DE612B2D156A}"/>
                  </a:ext>
                </a:extLst>
              </p:cNvPr>
              <p:cNvSpPr/>
              <p:nvPr/>
            </p:nvSpPr>
            <p:spPr>
              <a:xfrm>
                <a:off x="11175499" y="3257990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B1338BE-C210-82FA-BB05-ADD743AF5CC6}"/>
                  </a:ext>
                </a:extLst>
              </p:cNvPr>
              <p:cNvSpPr txBox="1"/>
              <p:nvPr/>
            </p:nvSpPr>
            <p:spPr>
              <a:xfrm>
                <a:off x="11175499" y="323788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715CE0C-4C28-DE5A-263C-4657E5318DED}"/>
              </a:ext>
            </a:extLst>
          </p:cNvPr>
          <p:cNvSpPr txBox="1"/>
          <p:nvPr/>
        </p:nvSpPr>
        <p:spPr>
          <a:xfrm rot="19057188">
            <a:off x="1618582" y="884531"/>
            <a:ext cx="179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72B41"/>
                </a:solidFill>
              </a:rPr>
              <a:t>Applied Pathway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BC1B6C-C9D1-2094-A703-D0EA524A31D0}"/>
              </a:ext>
            </a:extLst>
          </p:cNvPr>
          <p:cNvSpPr txBox="1"/>
          <p:nvPr/>
        </p:nvSpPr>
        <p:spPr>
          <a:xfrm rot="2377443">
            <a:off x="1830661" y="2996458"/>
            <a:ext cx="2044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72B41"/>
                </a:solidFill>
              </a:rPr>
              <a:t>MATH 155 Pathway</a:t>
            </a:r>
          </a:p>
        </p:txBody>
      </p:sp>
    </p:spTree>
    <p:extLst>
      <p:ext uri="{BB962C8B-B14F-4D97-AF65-F5344CB8AC3E}">
        <p14:creationId xmlns:p14="http://schemas.microsoft.com/office/powerpoint/2010/main" val="306964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 flipV="1">
            <a:off x="4843828" y="351198"/>
            <a:ext cx="1645828" cy="3726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143300" y="5833732"/>
            <a:ext cx="10460364" cy="765248"/>
            <a:chOff x="0" y="5853770"/>
            <a:chExt cx="10460364" cy="7652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0" y="5853770"/>
              <a:ext cx="10460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72B41"/>
                  </a:solidFill>
                </a:rPr>
                <a:t>Updated MATH Path: Changing Paths – Applied to MATH 155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1299650" y="624968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2024-2025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489656" y="309567"/>
            <a:ext cx="1489255" cy="1891804"/>
            <a:chOff x="6489656" y="309567"/>
            <a:chExt cx="1489255" cy="1891804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26445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212971" cy="156629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563413" y="1287417"/>
              <a:ext cx="415498" cy="261610"/>
              <a:chOff x="562376" y="3657600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8106630" y="1810485"/>
            <a:ext cx="1411487" cy="1705219"/>
            <a:chOff x="8226681" y="1804684"/>
            <a:chExt cx="1411487" cy="170521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215145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130061" cy="138434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222670" y="2686926"/>
              <a:ext cx="415498" cy="261610"/>
              <a:chOff x="562376" y="3657600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7754112" y="342880"/>
            <a:ext cx="1910685" cy="8318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800967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354924"/>
            <a:ext cx="163257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4"/>
            <a:endCxn id="127" idx="0"/>
          </p:cNvCxnSpPr>
          <p:nvPr/>
        </p:nvCxnSpPr>
        <p:spPr>
          <a:xfrm>
            <a:off x="1885385" y="2204652"/>
            <a:ext cx="2115487" cy="177372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5274512" y="3978379"/>
            <a:ext cx="1338241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664797" y="301249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 C-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4000872" y="3936748"/>
            <a:ext cx="1445495" cy="1649322"/>
            <a:chOff x="4000872" y="3936748"/>
            <a:chExt cx="1445495" cy="164932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29347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30869" y="4808527"/>
              <a:ext cx="415498" cy="261610"/>
              <a:chOff x="562376" y="3657600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24" idx="1"/>
            <a:endCxn id="22" idx="4"/>
          </p:cNvCxnSpPr>
          <p:nvPr/>
        </p:nvCxnSpPr>
        <p:spPr>
          <a:xfrm flipH="1" flipV="1">
            <a:off x="9321775" y="2185159"/>
            <a:ext cx="472403" cy="1774083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24" idx="0"/>
          </p:cNvCxnSpPr>
          <p:nvPr/>
        </p:nvCxnSpPr>
        <p:spPr>
          <a:xfrm>
            <a:off x="7886393" y="3978379"/>
            <a:ext cx="1801872" cy="2249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6612753" y="3936748"/>
            <a:ext cx="1449164" cy="914084"/>
            <a:chOff x="6612753" y="3936748"/>
            <a:chExt cx="1449164" cy="914084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7"/>
              <a:ext cx="1144739" cy="5847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46419" y="4434480"/>
              <a:ext cx="415498" cy="261610"/>
              <a:chOff x="549201" y="3584104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5005" y="361809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49201" y="358410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883ED5-2407-DE3F-F73E-3ECD6468F389}"/>
              </a:ext>
            </a:extLst>
          </p:cNvPr>
          <p:cNvGrpSpPr/>
          <p:nvPr/>
        </p:nvGrpSpPr>
        <p:grpSpPr>
          <a:xfrm>
            <a:off x="9688265" y="3959242"/>
            <a:ext cx="2374759" cy="1706452"/>
            <a:chOff x="9688262" y="3959242"/>
            <a:chExt cx="2000471" cy="170645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77366D4-C715-E71A-FEB8-B884F1BAFD1C}"/>
                </a:ext>
              </a:extLst>
            </p:cNvPr>
            <p:cNvSpPr/>
            <p:nvPr/>
          </p:nvSpPr>
          <p:spPr>
            <a:xfrm>
              <a:off x="9688262" y="3959242"/>
              <a:ext cx="178439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B77E46F-1242-1888-03ED-4C89671B32B0}"/>
                </a:ext>
              </a:extLst>
            </p:cNvPr>
            <p:cNvSpPr/>
            <p:nvPr/>
          </p:nvSpPr>
          <p:spPr>
            <a:xfrm>
              <a:off x="9688262" y="4288542"/>
              <a:ext cx="1784396" cy="13771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Pre-requisite: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4)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57779BA-2616-064D-CB7D-F3813F56C8B4}"/>
                </a:ext>
              </a:extLst>
            </p:cNvPr>
            <p:cNvGrpSpPr/>
            <p:nvPr/>
          </p:nvGrpSpPr>
          <p:grpSpPr>
            <a:xfrm>
              <a:off x="11273235" y="4818942"/>
              <a:ext cx="415498" cy="309521"/>
              <a:chOff x="11175499" y="3237884"/>
              <a:chExt cx="415498" cy="309521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4BFF1BD-AF03-B36E-B25D-9EC76FF1FFD5}"/>
                  </a:ext>
                </a:extLst>
              </p:cNvPr>
              <p:cNvSpPr/>
              <p:nvPr/>
            </p:nvSpPr>
            <p:spPr>
              <a:xfrm>
                <a:off x="11175499" y="3257990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071DCDB-2532-FF27-162E-7C343593E58A}"/>
                  </a:ext>
                </a:extLst>
              </p:cNvPr>
              <p:cNvSpPr txBox="1"/>
              <p:nvPr/>
            </p:nvSpPr>
            <p:spPr>
              <a:xfrm>
                <a:off x="11175499" y="323788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31ECCD2-FA7D-A734-5379-3E0AA3C83E7E}"/>
              </a:ext>
            </a:extLst>
          </p:cNvPr>
          <p:cNvSpPr/>
          <p:nvPr/>
        </p:nvSpPr>
        <p:spPr>
          <a:xfrm rot="4586856">
            <a:off x="3084201" y="2619058"/>
            <a:ext cx="2235218" cy="53131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Course-Based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CC5E2D-900B-8858-E785-C81EDF1D4953}"/>
              </a:ext>
            </a:extLst>
          </p:cNvPr>
          <p:cNvSpPr txBox="1"/>
          <p:nvPr/>
        </p:nvSpPr>
        <p:spPr>
          <a:xfrm rot="19057188">
            <a:off x="1618582" y="884531"/>
            <a:ext cx="179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72B41"/>
                </a:solidFill>
              </a:rPr>
              <a:t>Applied Pathway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607CFE-FA16-D257-D7A7-81022700DCDE}"/>
              </a:ext>
            </a:extLst>
          </p:cNvPr>
          <p:cNvSpPr txBox="1"/>
          <p:nvPr/>
        </p:nvSpPr>
        <p:spPr>
          <a:xfrm rot="2377443">
            <a:off x="1830661" y="2996458"/>
            <a:ext cx="2044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72B41"/>
                </a:solidFill>
              </a:rPr>
              <a:t>MATH 155 Pathway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97B3C78-8C3B-16F1-01CD-3D359C825615}"/>
              </a:ext>
            </a:extLst>
          </p:cNvPr>
          <p:cNvSpPr/>
          <p:nvPr/>
        </p:nvSpPr>
        <p:spPr>
          <a:xfrm rot="1292715">
            <a:off x="4562302" y="2134485"/>
            <a:ext cx="3703991" cy="53131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Self-Paced ALEKS </a:t>
            </a:r>
            <a:r>
              <a:rPr lang="en-US" sz="1200" b="1" dirty="0">
                <a:solidFill>
                  <a:schemeClr val="tx1"/>
                </a:solidFill>
              </a:rPr>
              <a:t>(placement only)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3517957" y="313293"/>
            <a:ext cx="1566929" cy="1532528"/>
            <a:chOff x="3517958" y="313293"/>
            <a:chExt cx="1421622" cy="1532528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9490" y="619749"/>
              <a:ext cx="1118710" cy="122607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4082" y="1101980"/>
              <a:ext cx="415498" cy="261610"/>
              <a:chOff x="562376" y="3657600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221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143300" y="5833732"/>
            <a:ext cx="10460364" cy="765248"/>
            <a:chOff x="0" y="5853770"/>
            <a:chExt cx="10460364" cy="7652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0" y="5853770"/>
              <a:ext cx="104603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72B41"/>
                  </a:solidFill>
                </a:rPr>
                <a:t>Updated MATH Path: Changing Paths – Applied to MATH 155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1299650" y="624968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2024-2025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26AA0E1-9E83-17A0-2586-EAFEE6065711}"/>
              </a:ext>
            </a:extLst>
          </p:cNvPr>
          <p:cNvSpPr txBox="1"/>
          <p:nvPr/>
        </p:nvSpPr>
        <p:spPr>
          <a:xfrm>
            <a:off x="9207374" y="914400"/>
            <a:ext cx="284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Path Change Recommendations: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4A3771-96A1-1E48-44CC-D8FF474DB8B7}"/>
              </a:ext>
            </a:extLst>
          </p:cNvPr>
          <p:cNvSpPr/>
          <p:nvPr/>
        </p:nvSpPr>
        <p:spPr>
          <a:xfrm>
            <a:off x="9207374" y="1617840"/>
            <a:ext cx="2913091" cy="1492913"/>
          </a:xfrm>
          <a:prstGeom prst="rect">
            <a:avLst/>
          </a:prstGeom>
          <a:solidFill>
            <a:schemeClr val="accent2">
              <a:lumMod val="60000"/>
              <a:lumOff val="40000"/>
              <a:alpha val="7843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D84CD8F-3C4A-BD80-9F0D-267282118A3A}"/>
              </a:ext>
            </a:extLst>
          </p:cNvPr>
          <p:cNvSpPr/>
          <p:nvPr/>
        </p:nvSpPr>
        <p:spPr>
          <a:xfrm>
            <a:off x="9207374" y="3215100"/>
            <a:ext cx="2913091" cy="1589212"/>
          </a:xfrm>
          <a:prstGeom prst="rect">
            <a:avLst/>
          </a:prstGeom>
          <a:solidFill>
            <a:srgbClr val="92D050">
              <a:alpha val="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775851B-BBC9-D8DF-5582-5E682D3BDD9C}"/>
              </a:ext>
            </a:extLst>
          </p:cNvPr>
          <p:cNvSpPr txBox="1"/>
          <p:nvPr/>
        </p:nvSpPr>
        <p:spPr>
          <a:xfrm>
            <a:off x="9243257" y="3326983"/>
            <a:ext cx="28413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dirty="0">
                <a:solidFill>
                  <a:srgbClr val="00B050"/>
                </a:solidFill>
              </a:rPr>
              <a:t>Self-Paced</a:t>
            </a:r>
          </a:p>
          <a:p>
            <a:pPr marL="569913" lvl="1" indent="-225425">
              <a:buFont typeface="Arial" panose="020B0604020202020204" pitchFamily="34" charset="0"/>
              <a:buChar char="•"/>
            </a:pPr>
            <a:r>
              <a:rPr lang="en-US" sz="1600" dirty="0"/>
              <a:t>Students who earned an A or B in MATH 124 and/or an ALEKS score of 45-64.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FB05332-6A16-793E-227D-35D9F18133A7}"/>
              </a:ext>
            </a:extLst>
          </p:cNvPr>
          <p:cNvSpPr txBox="1"/>
          <p:nvPr/>
        </p:nvSpPr>
        <p:spPr>
          <a:xfrm>
            <a:off x="9243256" y="1653633"/>
            <a:ext cx="28413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Course-Based</a:t>
            </a:r>
          </a:p>
          <a:p>
            <a:pPr marL="569913" lvl="1" indent="-223838">
              <a:buFont typeface="Arial" panose="020B0604020202020204" pitchFamily="34" charset="0"/>
              <a:buChar char="•"/>
            </a:pPr>
            <a:r>
              <a:rPr lang="en-US" sz="1600" dirty="0"/>
              <a:t>Students who earned lower than a B in MATH 124 and/or an ALEKS score lower than 45.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482BB0-0911-FA66-4F98-8C2B92376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17" y="688434"/>
            <a:ext cx="9155167" cy="434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0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64A22A-A015-A037-D953-B2799626DC8C}"/>
              </a:ext>
            </a:extLst>
          </p:cNvPr>
          <p:cNvGrpSpPr/>
          <p:nvPr/>
        </p:nvGrpSpPr>
        <p:grpSpPr>
          <a:xfrm>
            <a:off x="191652" y="1296755"/>
            <a:ext cx="11808696" cy="5460374"/>
            <a:chOff x="255716" y="265814"/>
            <a:chExt cx="11808696" cy="546037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DC8AD6-6937-1F64-B259-ABA3BCED73FC}"/>
                </a:ext>
              </a:extLst>
            </p:cNvPr>
            <p:cNvSpPr/>
            <p:nvPr/>
          </p:nvSpPr>
          <p:spPr>
            <a:xfrm>
              <a:off x="9771324" y="552893"/>
              <a:ext cx="2293088" cy="5173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7D44973-52A7-80C6-A104-AD28DB5AE21D}"/>
                </a:ext>
              </a:extLst>
            </p:cNvPr>
            <p:cNvSpPr/>
            <p:nvPr/>
          </p:nvSpPr>
          <p:spPr>
            <a:xfrm>
              <a:off x="598972" y="552894"/>
              <a:ext cx="2293088" cy="51732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F9689E1-F5D2-BC99-C929-DE2FE65D3AC1}"/>
                </a:ext>
              </a:extLst>
            </p:cNvPr>
            <p:cNvSpPr/>
            <p:nvPr/>
          </p:nvSpPr>
          <p:spPr>
            <a:xfrm>
              <a:off x="2892060" y="552894"/>
              <a:ext cx="2293088" cy="5173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19D5A6F-E98D-C89C-3E21-DB586A5A46D1}"/>
                </a:ext>
              </a:extLst>
            </p:cNvPr>
            <p:cNvSpPr/>
            <p:nvPr/>
          </p:nvSpPr>
          <p:spPr>
            <a:xfrm>
              <a:off x="5185148" y="552893"/>
              <a:ext cx="2293088" cy="5173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9EA4266-A7C7-7230-8BF0-1E4C93538A75}"/>
                </a:ext>
              </a:extLst>
            </p:cNvPr>
            <p:cNvSpPr/>
            <p:nvPr/>
          </p:nvSpPr>
          <p:spPr>
            <a:xfrm>
              <a:off x="7478236" y="552893"/>
              <a:ext cx="2293088" cy="51732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2CCCF30-9CA6-7D63-8A3D-96FA122BBAB8}"/>
                </a:ext>
              </a:extLst>
            </p:cNvPr>
            <p:cNvSpPr txBox="1"/>
            <p:nvPr/>
          </p:nvSpPr>
          <p:spPr>
            <a:xfrm>
              <a:off x="1129129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6936217-BB35-7C73-DC27-818C921A1ACB}"/>
                </a:ext>
              </a:extLst>
            </p:cNvPr>
            <p:cNvSpPr txBox="1"/>
            <p:nvPr/>
          </p:nvSpPr>
          <p:spPr>
            <a:xfrm>
              <a:off x="3422217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6CF08CE-E111-A6F9-89E2-C2B11AF288E7}"/>
                </a:ext>
              </a:extLst>
            </p:cNvPr>
            <p:cNvSpPr txBox="1"/>
            <p:nvPr/>
          </p:nvSpPr>
          <p:spPr>
            <a:xfrm>
              <a:off x="571530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11DEC9-FA03-D899-F189-7C2441AB6CFC}"/>
                </a:ext>
              </a:extLst>
            </p:cNvPr>
            <p:cNvSpPr txBox="1"/>
            <p:nvPr/>
          </p:nvSpPr>
          <p:spPr>
            <a:xfrm>
              <a:off x="8008393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36A3BEC-AFA3-ED8A-E0B7-CA351E44B0D8}"/>
                </a:ext>
              </a:extLst>
            </p:cNvPr>
            <p:cNvSpPr txBox="1"/>
            <p:nvPr/>
          </p:nvSpPr>
          <p:spPr>
            <a:xfrm>
              <a:off x="1036025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2327026-D055-EA57-2105-55FE29982400}"/>
                </a:ext>
              </a:extLst>
            </p:cNvPr>
            <p:cNvCxnSpPr>
              <a:cxnSpLocks/>
            </p:cNvCxnSpPr>
            <p:nvPr/>
          </p:nvCxnSpPr>
          <p:spPr>
            <a:xfrm>
              <a:off x="598972" y="3139541"/>
              <a:ext cx="1146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70989EC-4FCF-883A-FD05-AB417A5356C6}"/>
                </a:ext>
              </a:extLst>
            </p:cNvPr>
            <p:cNvSpPr txBox="1"/>
            <p:nvPr/>
          </p:nvSpPr>
          <p:spPr>
            <a:xfrm rot="16200000">
              <a:off x="-532084" y="1661552"/>
              <a:ext cx="1951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Current STEM Path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DC48C0B-3C72-4140-CC28-D5DC43621014}"/>
                </a:ext>
              </a:extLst>
            </p:cNvPr>
            <p:cNvSpPr txBox="1"/>
            <p:nvPr/>
          </p:nvSpPr>
          <p:spPr>
            <a:xfrm rot="16200000">
              <a:off x="-621993" y="4267258"/>
              <a:ext cx="2124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Proposed STEM Path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:a16="http://schemas.microsoft.com/office/drawing/2014/main" id="{4050EF06-EBD0-1F19-6B8B-25D649F312B8}"/>
                </a:ext>
              </a:extLst>
            </p:cNvPr>
            <p:cNvSpPr/>
            <p:nvPr/>
          </p:nvSpPr>
          <p:spPr>
            <a:xfrm>
              <a:off x="5234764" y="1705227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111</a:t>
              </a: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:a16="http://schemas.microsoft.com/office/drawing/2014/main" id="{F1F679F5-C1D3-D613-C384-43311701569E}"/>
                </a:ext>
              </a:extLst>
            </p:cNvPr>
            <p:cNvSpPr/>
            <p:nvPr/>
          </p:nvSpPr>
          <p:spPr>
            <a:xfrm>
              <a:off x="5223593" y="2357096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:a16="http://schemas.microsoft.com/office/drawing/2014/main" id="{37A24BD3-3381-7D5F-4D83-2A549E9AC978}"/>
                </a:ext>
              </a:extLst>
            </p:cNvPr>
            <p:cNvSpPr/>
            <p:nvPr/>
          </p:nvSpPr>
          <p:spPr>
            <a:xfrm>
              <a:off x="629365" y="989796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65F1FDDC-E802-D330-C4CB-287DAED51335}"/>
                </a:ext>
              </a:extLst>
            </p:cNvPr>
            <p:cNvSpPr/>
            <p:nvPr/>
          </p:nvSpPr>
          <p:spPr>
            <a:xfrm>
              <a:off x="2930505" y="98979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124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:a16="http://schemas.microsoft.com/office/drawing/2014/main" id="{930B10C0-AB6B-E5FA-7BA2-A234E017333D}"/>
                </a:ext>
              </a:extLst>
            </p:cNvPr>
            <p:cNvSpPr/>
            <p:nvPr/>
          </p:nvSpPr>
          <p:spPr>
            <a:xfrm>
              <a:off x="5223593" y="100874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150</a:t>
              </a: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DDB92A7-E3D6-40BB-6A98-6779B31B92C4}"/>
                </a:ext>
              </a:extLst>
            </p:cNvPr>
            <p:cNvSpPr/>
            <p:nvPr/>
          </p:nvSpPr>
          <p:spPr>
            <a:xfrm>
              <a:off x="2934316" y="1483803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104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:a16="http://schemas.microsoft.com/office/drawing/2014/main" id="{BD56C0F1-F651-D8C0-517F-2F8ACE924360}"/>
                </a:ext>
              </a:extLst>
            </p:cNvPr>
            <p:cNvSpPr/>
            <p:nvPr/>
          </p:nvSpPr>
          <p:spPr>
            <a:xfrm>
              <a:off x="7516679" y="1705496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112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:a16="http://schemas.microsoft.com/office/drawing/2014/main" id="{0AE02FA7-65FC-843E-6159-378A93D41A36}"/>
                </a:ext>
              </a:extLst>
            </p:cNvPr>
            <p:cNvSpPr/>
            <p:nvPr/>
          </p:nvSpPr>
          <p:spPr>
            <a:xfrm>
              <a:off x="7500577" y="2347621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6D0537E3-61C7-5CCA-FE47-36B60032C84A}"/>
                </a:ext>
              </a:extLst>
            </p:cNvPr>
            <p:cNvSpPr/>
            <p:nvPr/>
          </p:nvSpPr>
          <p:spPr>
            <a:xfrm>
              <a:off x="2943274" y="4228718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111</a:t>
              </a:r>
            </a:p>
          </p:txBody>
        </p:sp>
        <p:sp>
          <p:nvSpPr>
            <p:cNvPr id="43" name="Arrow: Pentagon 42">
              <a:extLst>
                <a:ext uri="{FF2B5EF4-FFF2-40B4-BE49-F238E27FC236}">
                  <a16:creationId xmlns:a16="http://schemas.microsoft.com/office/drawing/2014/main" id="{52C4C8F1-97E1-BCAA-7F84-0687AD08BE62}"/>
                </a:ext>
              </a:extLst>
            </p:cNvPr>
            <p:cNvSpPr/>
            <p:nvPr/>
          </p:nvSpPr>
          <p:spPr>
            <a:xfrm>
              <a:off x="5226927" y="4905184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45" name="Arrow: Pentagon 44">
              <a:extLst>
                <a:ext uri="{FF2B5EF4-FFF2-40B4-BE49-F238E27FC236}">
                  <a16:creationId xmlns:a16="http://schemas.microsoft.com/office/drawing/2014/main" id="{FDBFC5F7-B710-8A03-D666-79B9A5C9DF41}"/>
                </a:ext>
              </a:extLst>
            </p:cNvPr>
            <p:cNvSpPr/>
            <p:nvPr/>
          </p:nvSpPr>
          <p:spPr>
            <a:xfrm>
              <a:off x="2933839" y="3537883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124</a:t>
              </a:r>
            </a:p>
          </p:txBody>
        </p:sp>
        <p:sp>
          <p:nvSpPr>
            <p:cNvPr id="46" name="Arrow: Pentagon 45">
              <a:extLst>
                <a:ext uri="{FF2B5EF4-FFF2-40B4-BE49-F238E27FC236}">
                  <a16:creationId xmlns:a16="http://schemas.microsoft.com/office/drawing/2014/main" id="{06206739-7DF1-925C-34C7-72CC29BE120F}"/>
                </a:ext>
              </a:extLst>
            </p:cNvPr>
            <p:cNvSpPr/>
            <p:nvPr/>
          </p:nvSpPr>
          <p:spPr>
            <a:xfrm>
              <a:off x="5226927" y="3556833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150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:a16="http://schemas.microsoft.com/office/drawing/2014/main" id="{59F35EF0-6CE6-BD72-AB1F-16D1D9527A57}"/>
                </a:ext>
              </a:extLst>
            </p:cNvPr>
            <p:cNvSpPr/>
            <p:nvPr/>
          </p:nvSpPr>
          <p:spPr>
            <a:xfrm>
              <a:off x="5212208" y="4228718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112</a:t>
              </a:r>
            </a:p>
          </p:txBody>
        </p:sp>
        <p:sp>
          <p:nvSpPr>
            <p:cNvPr id="49" name="Arrow: Pentagon 48">
              <a:extLst>
                <a:ext uri="{FF2B5EF4-FFF2-40B4-BE49-F238E27FC236}">
                  <a16:creationId xmlns:a16="http://schemas.microsoft.com/office/drawing/2014/main" id="{EF3C504A-3328-7D7A-FD91-EE597C05C5CF}"/>
                </a:ext>
              </a:extLst>
            </p:cNvPr>
            <p:cNvSpPr/>
            <p:nvPr/>
          </p:nvSpPr>
          <p:spPr>
            <a:xfrm>
              <a:off x="7503911" y="4895709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3" name="Arrow: Pentagon 2">
              <a:extLst>
                <a:ext uri="{FF2B5EF4-FFF2-40B4-BE49-F238E27FC236}">
                  <a16:creationId xmlns:a16="http://schemas.microsoft.com/office/drawing/2014/main" id="{BB9D2811-723A-173E-7EE3-6E9DF177A802}"/>
                </a:ext>
              </a:extLst>
            </p:cNvPr>
            <p:cNvSpPr/>
            <p:nvPr/>
          </p:nvSpPr>
          <p:spPr>
            <a:xfrm>
              <a:off x="632699" y="3528921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51D8A47F-57EA-D21E-07F9-F73DA99F7BB7}"/>
              </a:ext>
            </a:extLst>
          </p:cNvPr>
          <p:cNvSpPr txBox="1">
            <a:spLocks/>
          </p:cNvSpPr>
          <p:nvPr/>
        </p:nvSpPr>
        <p:spPr>
          <a:xfrm>
            <a:off x="183776" y="123079"/>
            <a:ext cx="10515600" cy="6927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Effect on STEM Course Progression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4C32C9-E18C-0C7B-0E02-2543C154BB01}"/>
              </a:ext>
            </a:extLst>
          </p:cNvPr>
          <p:cNvSpPr txBox="1"/>
          <p:nvPr/>
        </p:nvSpPr>
        <p:spPr>
          <a:xfrm>
            <a:off x="10278261" y="0"/>
            <a:ext cx="17950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MATH 122 Start</a:t>
            </a:r>
          </a:p>
          <a:p>
            <a:r>
              <a:rPr lang="en-US" b="1" dirty="0"/>
              <a:t>CHEM 111/112</a:t>
            </a:r>
          </a:p>
          <a:p>
            <a:r>
              <a:rPr lang="en-US" b="1" dirty="0"/>
              <a:t>Applied Pathway</a:t>
            </a:r>
          </a:p>
        </p:txBody>
      </p:sp>
    </p:spTree>
    <p:extLst>
      <p:ext uri="{BB962C8B-B14F-4D97-AF65-F5344CB8AC3E}">
        <p14:creationId xmlns:p14="http://schemas.microsoft.com/office/powerpoint/2010/main" val="2969283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73D92D7-BB98-19AD-B5F4-967D105D1871}"/>
              </a:ext>
            </a:extLst>
          </p:cNvPr>
          <p:cNvGrpSpPr/>
          <p:nvPr/>
        </p:nvGrpSpPr>
        <p:grpSpPr>
          <a:xfrm>
            <a:off x="191652" y="1287790"/>
            <a:ext cx="11808696" cy="5460374"/>
            <a:chOff x="255716" y="265814"/>
            <a:chExt cx="11808696" cy="546037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0191C0-652C-9932-437D-31C2A0D1E7DD}"/>
                </a:ext>
              </a:extLst>
            </p:cNvPr>
            <p:cNvSpPr/>
            <p:nvPr/>
          </p:nvSpPr>
          <p:spPr>
            <a:xfrm>
              <a:off x="598972" y="552894"/>
              <a:ext cx="2293088" cy="51732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F9689E1-F5D2-BC99-C929-DE2FE65D3AC1}"/>
                </a:ext>
              </a:extLst>
            </p:cNvPr>
            <p:cNvSpPr/>
            <p:nvPr/>
          </p:nvSpPr>
          <p:spPr>
            <a:xfrm>
              <a:off x="2892060" y="552893"/>
              <a:ext cx="2293088" cy="51732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19D5A6F-E98D-C89C-3E21-DB586A5A46D1}"/>
                </a:ext>
              </a:extLst>
            </p:cNvPr>
            <p:cNvSpPr/>
            <p:nvPr/>
          </p:nvSpPr>
          <p:spPr>
            <a:xfrm>
              <a:off x="5185148" y="552893"/>
              <a:ext cx="2293088" cy="5173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9EA4266-A7C7-7230-8BF0-1E4C93538A75}"/>
                </a:ext>
              </a:extLst>
            </p:cNvPr>
            <p:cNvSpPr/>
            <p:nvPr/>
          </p:nvSpPr>
          <p:spPr>
            <a:xfrm>
              <a:off x="7478236" y="552893"/>
              <a:ext cx="2293088" cy="51732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DC8AD6-6937-1F64-B259-ABA3BCED73FC}"/>
                </a:ext>
              </a:extLst>
            </p:cNvPr>
            <p:cNvSpPr/>
            <p:nvPr/>
          </p:nvSpPr>
          <p:spPr>
            <a:xfrm>
              <a:off x="9771324" y="552893"/>
              <a:ext cx="2293088" cy="5173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2CCCF30-9CA6-7D63-8A3D-96FA122BBAB8}"/>
                </a:ext>
              </a:extLst>
            </p:cNvPr>
            <p:cNvSpPr txBox="1"/>
            <p:nvPr/>
          </p:nvSpPr>
          <p:spPr>
            <a:xfrm>
              <a:off x="1129129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6936217-BB35-7C73-DC27-818C921A1ACB}"/>
                </a:ext>
              </a:extLst>
            </p:cNvPr>
            <p:cNvSpPr txBox="1"/>
            <p:nvPr/>
          </p:nvSpPr>
          <p:spPr>
            <a:xfrm>
              <a:off x="3422217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6CF08CE-E111-A6F9-89E2-C2B11AF288E7}"/>
                </a:ext>
              </a:extLst>
            </p:cNvPr>
            <p:cNvSpPr txBox="1"/>
            <p:nvPr/>
          </p:nvSpPr>
          <p:spPr>
            <a:xfrm>
              <a:off x="571530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11DEC9-FA03-D899-F189-7C2441AB6CFC}"/>
                </a:ext>
              </a:extLst>
            </p:cNvPr>
            <p:cNvSpPr txBox="1"/>
            <p:nvPr/>
          </p:nvSpPr>
          <p:spPr>
            <a:xfrm>
              <a:off x="8008393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36A3BEC-AFA3-ED8A-E0B7-CA351E44B0D8}"/>
                </a:ext>
              </a:extLst>
            </p:cNvPr>
            <p:cNvSpPr txBox="1"/>
            <p:nvPr/>
          </p:nvSpPr>
          <p:spPr>
            <a:xfrm>
              <a:off x="1036025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5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2327026-D055-EA57-2105-55FE29982400}"/>
                </a:ext>
              </a:extLst>
            </p:cNvPr>
            <p:cNvCxnSpPr>
              <a:cxnSpLocks/>
            </p:cNvCxnSpPr>
            <p:nvPr/>
          </p:nvCxnSpPr>
          <p:spPr>
            <a:xfrm>
              <a:off x="598972" y="3139541"/>
              <a:ext cx="1146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Arrow: Pentagon 29">
              <a:extLst>
                <a:ext uri="{FF2B5EF4-FFF2-40B4-BE49-F238E27FC236}">
                  <a16:creationId xmlns:a16="http://schemas.microsoft.com/office/drawing/2014/main" id="{4050EF06-EBD0-1F19-6B8B-25D649F312B8}"/>
                </a:ext>
              </a:extLst>
            </p:cNvPr>
            <p:cNvSpPr/>
            <p:nvPr/>
          </p:nvSpPr>
          <p:spPr>
            <a:xfrm>
              <a:off x="5234764" y="1705227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110</a:t>
              </a: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:a16="http://schemas.microsoft.com/office/drawing/2014/main" id="{F1F679F5-C1D3-D613-C384-43311701569E}"/>
                </a:ext>
              </a:extLst>
            </p:cNvPr>
            <p:cNvSpPr/>
            <p:nvPr/>
          </p:nvSpPr>
          <p:spPr>
            <a:xfrm>
              <a:off x="5223593" y="2357096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:a16="http://schemas.microsoft.com/office/drawing/2014/main" id="{37A24BD3-3381-7D5F-4D83-2A549E9AC978}"/>
                </a:ext>
              </a:extLst>
            </p:cNvPr>
            <p:cNvSpPr/>
            <p:nvPr/>
          </p:nvSpPr>
          <p:spPr>
            <a:xfrm>
              <a:off x="629365" y="989796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65F1FDDC-E802-D330-C4CB-287DAED51335}"/>
                </a:ext>
              </a:extLst>
            </p:cNvPr>
            <p:cNvSpPr/>
            <p:nvPr/>
          </p:nvSpPr>
          <p:spPr>
            <a:xfrm>
              <a:off x="2930505" y="98979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124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:a16="http://schemas.microsoft.com/office/drawing/2014/main" id="{930B10C0-AB6B-E5FA-7BA2-A234E017333D}"/>
                </a:ext>
              </a:extLst>
            </p:cNvPr>
            <p:cNvSpPr/>
            <p:nvPr/>
          </p:nvSpPr>
          <p:spPr>
            <a:xfrm>
              <a:off x="5223593" y="100874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150</a:t>
              </a: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DDB92A7-E3D6-40BB-6A98-6779B31B92C4}"/>
                </a:ext>
              </a:extLst>
            </p:cNvPr>
            <p:cNvSpPr/>
            <p:nvPr/>
          </p:nvSpPr>
          <p:spPr>
            <a:xfrm>
              <a:off x="2934316" y="1483803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104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:a16="http://schemas.microsoft.com/office/drawing/2014/main" id="{BD56C0F1-F651-D8C0-517F-2F8ACE924360}"/>
                </a:ext>
              </a:extLst>
            </p:cNvPr>
            <p:cNvSpPr/>
            <p:nvPr/>
          </p:nvSpPr>
          <p:spPr>
            <a:xfrm>
              <a:off x="7516679" y="1705496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115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:a16="http://schemas.microsoft.com/office/drawing/2014/main" id="{0AE02FA7-65FC-843E-6159-378A93D41A36}"/>
                </a:ext>
              </a:extLst>
            </p:cNvPr>
            <p:cNvSpPr/>
            <p:nvPr/>
          </p:nvSpPr>
          <p:spPr>
            <a:xfrm>
              <a:off x="7500577" y="2347621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:a16="http://schemas.microsoft.com/office/drawing/2014/main" id="{DF8E8611-41E8-B546-289E-0C0A961031D5}"/>
                </a:ext>
              </a:extLst>
            </p:cNvPr>
            <p:cNvSpPr/>
            <p:nvPr/>
          </p:nvSpPr>
          <p:spPr>
            <a:xfrm>
              <a:off x="9809767" y="1680631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116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6D0537E3-61C7-5CCA-FE47-36B60032C84A}"/>
                </a:ext>
              </a:extLst>
            </p:cNvPr>
            <p:cNvSpPr/>
            <p:nvPr/>
          </p:nvSpPr>
          <p:spPr>
            <a:xfrm>
              <a:off x="2943274" y="4219755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110</a:t>
              </a:r>
            </a:p>
          </p:txBody>
        </p:sp>
        <p:sp>
          <p:nvSpPr>
            <p:cNvPr id="43" name="Arrow: Pentagon 42">
              <a:extLst>
                <a:ext uri="{FF2B5EF4-FFF2-40B4-BE49-F238E27FC236}">
                  <a16:creationId xmlns:a16="http://schemas.microsoft.com/office/drawing/2014/main" id="{52C4C8F1-97E1-BCAA-7F84-0687AD08BE62}"/>
                </a:ext>
              </a:extLst>
            </p:cNvPr>
            <p:cNvSpPr/>
            <p:nvPr/>
          </p:nvSpPr>
          <p:spPr>
            <a:xfrm>
              <a:off x="5226927" y="4896221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40F46797-820F-906F-38FD-44EFC3D10EE2}"/>
                </a:ext>
              </a:extLst>
            </p:cNvPr>
            <p:cNvSpPr/>
            <p:nvPr/>
          </p:nvSpPr>
          <p:spPr>
            <a:xfrm>
              <a:off x="632699" y="3528921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  <p:sp>
          <p:nvSpPr>
            <p:cNvPr id="45" name="Arrow: Pentagon 44">
              <a:extLst>
                <a:ext uri="{FF2B5EF4-FFF2-40B4-BE49-F238E27FC236}">
                  <a16:creationId xmlns:a16="http://schemas.microsoft.com/office/drawing/2014/main" id="{FDBFC5F7-B710-8A03-D666-79B9A5C9DF41}"/>
                </a:ext>
              </a:extLst>
            </p:cNvPr>
            <p:cNvSpPr/>
            <p:nvPr/>
          </p:nvSpPr>
          <p:spPr>
            <a:xfrm>
              <a:off x="2933839" y="3528920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124</a:t>
              </a:r>
            </a:p>
          </p:txBody>
        </p:sp>
        <p:sp>
          <p:nvSpPr>
            <p:cNvPr id="46" name="Arrow: Pentagon 45">
              <a:extLst>
                <a:ext uri="{FF2B5EF4-FFF2-40B4-BE49-F238E27FC236}">
                  <a16:creationId xmlns:a16="http://schemas.microsoft.com/office/drawing/2014/main" id="{06206739-7DF1-925C-34C7-72CC29BE120F}"/>
                </a:ext>
              </a:extLst>
            </p:cNvPr>
            <p:cNvSpPr/>
            <p:nvPr/>
          </p:nvSpPr>
          <p:spPr>
            <a:xfrm>
              <a:off x="5226927" y="3547870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150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:a16="http://schemas.microsoft.com/office/drawing/2014/main" id="{59F35EF0-6CE6-BD72-AB1F-16D1D9527A57}"/>
                </a:ext>
              </a:extLst>
            </p:cNvPr>
            <p:cNvSpPr/>
            <p:nvPr/>
          </p:nvSpPr>
          <p:spPr>
            <a:xfrm>
              <a:off x="5212208" y="4219755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115</a:t>
              </a:r>
            </a:p>
          </p:txBody>
        </p:sp>
        <p:sp>
          <p:nvSpPr>
            <p:cNvPr id="49" name="Arrow: Pentagon 48">
              <a:extLst>
                <a:ext uri="{FF2B5EF4-FFF2-40B4-BE49-F238E27FC236}">
                  <a16:creationId xmlns:a16="http://schemas.microsoft.com/office/drawing/2014/main" id="{EF3C504A-3328-7D7A-FD91-EE597C05C5CF}"/>
                </a:ext>
              </a:extLst>
            </p:cNvPr>
            <p:cNvSpPr/>
            <p:nvPr/>
          </p:nvSpPr>
          <p:spPr>
            <a:xfrm>
              <a:off x="7503911" y="4886746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:a16="http://schemas.microsoft.com/office/drawing/2014/main" id="{A3AF9450-1E06-79B4-FBBD-924410484E73}"/>
                </a:ext>
              </a:extLst>
            </p:cNvPr>
            <p:cNvSpPr/>
            <p:nvPr/>
          </p:nvSpPr>
          <p:spPr>
            <a:xfrm>
              <a:off x="7516678" y="4219754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116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DF9EFA4-181E-09AC-1B1F-F19621CA30A6}"/>
                </a:ext>
              </a:extLst>
            </p:cNvPr>
            <p:cNvSpPr txBox="1"/>
            <p:nvPr/>
          </p:nvSpPr>
          <p:spPr>
            <a:xfrm rot="16200000">
              <a:off x="-532084" y="1661552"/>
              <a:ext cx="1951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Current STEM Path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A575A2-3E61-93C7-EECF-EFEAE2E9CEC5}"/>
                </a:ext>
              </a:extLst>
            </p:cNvPr>
            <p:cNvSpPr txBox="1"/>
            <p:nvPr/>
          </p:nvSpPr>
          <p:spPr>
            <a:xfrm rot="16200000">
              <a:off x="-621993" y="4267258"/>
              <a:ext cx="2124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Proposed STEM Path</a:t>
              </a: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B0E3A8A4-B1DE-4B7A-BC4E-539E921A7A01}"/>
              </a:ext>
            </a:extLst>
          </p:cNvPr>
          <p:cNvSpPr txBox="1">
            <a:spLocks/>
          </p:cNvSpPr>
          <p:nvPr/>
        </p:nvSpPr>
        <p:spPr>
          <a:xfrm>
            <a:off x="183776" y="123079"/>
            <a:ext cx="10515600" cy="6927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Effect on STEM Course Progression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9CCBE7-F488-BE64-1178-C350BDE8FE67}"/>
              </a:ext>
            </a:extLst>
          </p:cNvPr>
          <p:cNvSpPr txBox="1"/>
          <p:nvPr/>
        </p:nvSpPr>
        <p:spPr>
          <a:xfrm>
            <a:off x="10278261" y="0"/>
            <a:ext cx="17950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MATH 122 Start</a:t>
            </a:r>
          </a:p>
          <a:p>
            <a:r>
              <a:rPr lang="en-US" b="1" dirty="0"/>
              <a:t>CHEM 115/116</a:t>
            </a:r>
          </a:p>
          <a:p>
            <a:r>
              <a:rPr lang="en-US" b="1" dirty="0"/>
              <a:t>Applied Pathway</a:t>
            </a:r>
          </a:p>
        </p:txBody>
      </p:sp>
    </p:spTree>
    <p:extLst>
      <p:ext uri="{BB962C8B-B14F-4D97-AF65-F5344CB8AC3E}">
        <p14:creationId xmlns:p14="http://schemas.microsoft.com/office/powerpoint/2010/main" val="3008734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648B6B0-901C-0FA9-77BC-3C643E14A461}"/>
              </a:ext>
            </a:extLst>
          </p:cNvPr>
          <p:cNvGrpSpPr/>
          <p:nvPr/>
        </p:nvGrpSpPr>
        <p:grpSpPr>
          <a:xfrm>
            <a:off x="191652" y="1287791"/>
            <a:ext cx="11808696" cy="5460374"/>
            <a:chOff x="255716" y="265814"/>
            <a:chExt cx="11808696" cy="54603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885EC8-2997-18A1-C69D-92C2807BE537}"/>
                </a:ext>
              </a:extLst>
            </p:cNvPr>
            <p:cNvSpPr/>
            <p:nvPr/>
          </p:nvSpPr>
          <p:spPr>
            <a:xfrm>
              <a:off x="598972" y="552894"/>
              <a:ext cx="2293088" cy="51732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F9689E1-F5D2-BC99-C929-DE2FE65D3AC1}"/>
                </a:ext>
              </a:extLst>
            </p:cNvPr>
            <p:cNvSpPr/>
            <p:nvPr/>
          </p:nvSpPr>
          <p:spPr>
            <a:xfrm>
              <a:off x="2892060" y="552894"/>
              <a:ext cx="2293088" cy="5173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19D5A6F-E98D-C89C-3E21-DB586A5A46D1}"/>
                </a:ext>
              </a:extLst>
            </p:cNvPr>
            <p:cNvSpPr/>
            <p:nvPr/>
          </p:nvSpPr>
          <p:spPr>
            <a:xfrm>
              <a:off x="5185148" y="552893"/>
              <a:ext cx="2293088" cy="51732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9EA4266-A7C7-7230-8BF0-1E4C93538A75}"/>
                </a:ext>
              </a:extLst>
            </p:cNvPr>
            <p:cNvSpPr/>
            <p:nvPr/>
          </p:nvSpPr>
          <p:spPr>
            <a:xfrm>
              <a:off x="7478236" y="552894"/>
              <a:ext cx="2293088" cy="5173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6DC8AD6-6937-1F64-B259-ABA3BCED73FC}"/>
                </a:ext>
              </a:extLst>
            </p:cNvPr>
            <p:cNvSpPr/>
            <p:nvPr/>
          </p:nvSpPr>
          <p:spPr>
            <a:xfrm>
              <a:off x="9771324" y="552894"/>
              <a:ext cx="2293088" cy="51732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2CCCF30-9CA6-7D63-8A3D-96FA122BBAB8}"/>
                </a:ext>
              </a:extLst>
            </p:cNvPr>
            <p:cNvSpPr txBox="1"/>
            <p:nvPr/>
          </p:nvSpPr>
          <p:spPr>
            <a:xfrm>
              <a:off x="1129129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6936217-BB35-7C73-DC27-818C921A1ACB}"/>
                </a:ext>
              </a:extLst>
            </p:cNvPr>
            <p:cNvSpPr txBox="1"/>
            <p:nvPr/>
          </p:nvSpPr>
          <p:spPr>
            <a:xfrm>
              <a:off x="3422217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6CF08CE-E111-A6F9-89E2-C2B11AF288E7}"/>
                </a:ext>
              </a:extLst>
            </p:cNvPr>
            <p:cNvSpPr txBox="1"/>
            <p:nvPr/>
          </p:nvSpPr>
          <p:spPr>
            <a:xfrm>
              <a:off x="571530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711DEC9-FA03-D899-F189-7C2441AB6CFC}"/>
                </a:ext>
              </a:extLst>
            </p:cNvPr>
            <p:cNvSpPr txBox="1"/>
            <p:nvPr/>
          </p:nvSpPr>
          <p:spPr>
            <a:xfrm>
              <a:off x="8008393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36A3BEC-AFA3-ED8A-E0B7-CA351E44B0D8}"/>
                </a:ext>
              </a:extLst>
            </p:cNvPr>
            <p:cNvSpPr txBox="1"/>
            <p:nvPr/>
          </p:nvSpPr>
          <p:spPr>
            <a:xfrm>
              <a:off x="10360255" y="265814"/>
              <a:ext cx="12327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Semester 5</a:t>
              </a:r>
            </a:p>
          </p:txBody>
        </p:sp>
        <p:sp>
          <p:nvSpPr>
            <p:cNvPr id="30" name="Arrow: Pentagon 29">
              <a:extLst>
                <a:ext uri="{FF2B5EF4-FFF2-40B4-BE49-F238E27FC236}">
                  <a16:creationId xmlns:a16="http://schemas.microsoft.com/office/drawing/2014/main" id="{4050EF06-EBD0-1F19-6B8B-25D649F312B8}"/>
                </a:ext>
              </a:extLst>
            </p:cNvPr>
            <p:cNvSpPr/>
            <p:nvPr/>
          </p:nvSpPr>
          <p:spPr>
            <a:xfrm>
              <a:off x="5234764" y="1705227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110</a:t>
              </a:r>
            </a:p>
          </p:txBody>
        </p:sp>
        <p:sp>
          <p:nvSpPr>
            <p:cNvPr id="31" name="Arrow: Pentagon 30">
              <a:extLst>
                <a:ext uri="{FF2B5EF4-FFF2-40B4-BE49-F238E27FC236}">
                  <a16:creationId xmlns:a16="http://schemas.microsoft.com/office/drawing/2014/main" id="{F1F679F5-C1D3-D613-C384-43311701569E}"/>
                </a:ext>
              </a:extLst>
            </p:cNvPr>
            <p:cNvSpPr/>
            <p:nvPr/>
          </p:nvSpPr>
          <p:spPr>
            <a:xfrm>
              <a:off x="5223593" y="2357096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32" name="Arrow: Pentagon 31">
              <a:extLst>
                <a:ext uri="{FF2B5EF4-FFF2-40B4-BE49-F238E27FC236}">
                  <a16:creationId xmlns:a16="http://schemas.microsoft.com/office/drawing/2014/main" id="{37A24BD3-3381-7D5F-4D83-2A549E9AC978}"/>
                </a:ext>
              </a:extLst>
            </p:cNvPr>
            <p:cNvSpPr/>
            <p:nvPr/>
          </p:nvSpPr>
          <p:spPr>
            <a:xfrm>
              <a:off x="629365" y="989796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65F1FDDC-E802-D330-C4CB-287DAED51335}"/>
                </a:ext>
              </a:extLst>
            </p:cNvPr>
            <p:cNvSpPr/>
            <p:nvPr/>
          </p:nvSpPr>
          <p:spPr>
            <a:xfrm>
              <a:off x="2930505" y="98979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126</a:t>
              </a:r>
            </a:p>
          </p:txBody>
        </p:sp>
        <p:sp>
          <p:nvSpPr>
            <p:cNvPr id="37" name="Arrow: Pentagon 36">
              <a:extLst>
                <a:ext uri="{FF2B5EF4-FFF2-40B4-BE49-F238E27FC236}">
                  <a16:creationId xmlns:a16="http://schemas.microsoft.com/office/drawing/2014/main" id="{930B10C0-AB6B-E5FA-7BA2-A234E017333D}"/>
                </a:ext>
              </a:extLst>
            </p:cNvPr>
            <p:cNvSpPr/>
            <p:nvPr/>
          </p:nvSpPr>
          <p:spPr>
            <a:xfrm>
              <a:off x="5223593" y="1008745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128</a:t>
              </a: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DDB92A7-E3D6-40BB-6A98-6779B31B92C4}"/>
                </a:ext>
              </a:extLst>
            </p:cNvPr>
            <p:cNvSpPr/>
            <p:nvPr/>
          </p:nvSpPr>
          <p:spPr>
            <a:xfrm>
              <a:off x="2934316" y="1483803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106</a:t>
              </a:r>
            </a:p>
          </p:txBody>
        </p:sp>
        <p:sp>
          <p:nvSpPr>
            <p:cNvPr id="39" name="Arrow: Pentagon 38">
              <a:extLst>
                <a:ext uri="{FF2B5EF4-FFF2-40B4-BE49-F238E27FC236}">
                  <a16:creationId xmlns:a16="http://schemas.microsoft.com/office/drawing/2014/main" id="{BD56C0F1-F651-D8C0-517F-2F8ACE924360}"/>
                </a:ext>
              </a:extLst>
            </p:cNvPr>
            <p:cNvSpPr/>
            <p:nvPr/>
          </p:nvSpPr>
          <p:spPr>
            <a:xfrm>
              <a:off x="7516679" y="1705496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115</a:t>
              </a:r>
            </a:p>
          </p:txBody>
        </p:sp>
        <p:sp>
          <p:nvSpPr>
            <p:cNvPr id="40" name="Arrow: Pentagon 39">
              <a:extLst>
                <a:ext uri="{FF2B5EF4-FFF2-40B4-BE49-F238E27FC236}">
                  <a16:creationId xmlns:a16="http://schemas.microsoft.com/office/drawing/2014/main" id="{0AE02FA7-65FC-843E-6159-378A93D41A36}"/>
                </a:ext>
              </a:extLst>
            </p:cNvPr>
            <p:cNvSpPr/>
            <p:nvPr/>
          </p:nvSpPr>
          <p:spPr>
            <a:xfrm>
              <a:off x="7500577" y="2347621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41" name="Arrow: Pentagon 40">
              <a:extLst>
                <a:ext uri="{FF2B5EF4-FFF2-40B4-BE49-F238E27FC236}">
                  <a16:creationId xmlns:a16="http://schemas.microsoft.com/office/drawing/2014/main" id="{DF8E8611-41E8-B546-289E-0C0A961031D5}"/>
                </a:ext>
              </a:extLst>
            </p:cNvPr>
            <p:cNvSpPr/>
            <p:nvPr/>
          </p:nvSpPr>
          <p:spPr>
            <a:xfrm>
              <a:off x="9809767" y="1680631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116</a:t>
              </a:r>
            </a:p>
          </p:txBody>
        </p:sp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6D0537E3-61C7-5CCA-FE47-36B60032C84A}"/>
                </a:ext>
              </a:extLst>
            </p:cNvPr>
            <p:cNvSpPr/>
            <p:nvPr/>
          </p:nvSpPr>
          <p:spPr>
            <a:xfrm>
              <a:off x="2943274" y="4228714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110</a:t>
              </a:r>
            </a:p>
          </p:txBody>
        </p:sp>
        <p:sp>
          <p:nvSpPr>
            <p:cNvPr id="43" name="Arrow: Pentagon 42">
              <a:extLst>
                <a:ext uri="{FF2B5EF4-FFF2-40B4-BE49-F238E27FC236}">
                  <a16:creationId xmlns:a16="http://schemas.microsoft.com/office/drawing/2014/main" id="{52C4C8F1-97E1-BCAA-7F84-0687AD08BE62}"/>
                </a:ext>
              </a:extLst>
            </p:cNvPr>
            <p:cNvSpPr/>
            <p:nvPr/>
          </p:nvSpPr>
          <p:spPr>
            <a:xfrm>
              <a:off x="5237318" y="4905180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101</a:t>
              </a:r>
            </a:p>
          </p:txBody>
        </p:sp>
        <p:sp>
          <p:nvSpPr>
            <p:cNvPr id="45" name="Arrow: Pentagon 44">
              <a:extLst>
                <a:ext uri="{FF2B5EF4-FFF2-40B4-BE49-F238E27FC236}">
                  <a16:creationId xmlns:a16="http://schemas.microsoft.com/office/drawing/2014/main" id="{FDBFC5F7-B710-8A03-D666-79B9A5C9DF41}"/>
                </a:ext>
              </a:extLst>
            </p:cNvPr>
            <p:cNvSpPr/>
            <p:nvPr/>
          </p:nvSpPr>
          <p:spPr>
            <a:xfrm>
              <a:off x="2933839" y="3537879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126</a:t>
              </a:r>
            </a:p>
          </p:txBody>
        </p:sp>
        <p:sp>
          <p:nvSpPr>
            <p:cNvPr id="46" name="Arrow: Pentagon 45">
              <a:extLst>
                <a:ext uri="{FF2B5EF4-FFF2-40B4-BE49-F238E27FC236}">
                  <a16:creationId xmlns:a16="http://schemas.microsoft.com/office/drawing/2014/main" id="{06206739-7DF1-925C-34C7-72CC29BE120F}"/>
                </a:ext>
              </a:extLst>
            </p:cNvPr>
            <p:cNvSpPr/>
            <p:nvPr/>
          </p:nvSpPr>
          <p:spPr>
            <a:xfrm>
              <a:off x="5226927" y="3556829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128</a:t>
              </a:r>
            </a:p>
          </p:txBody>
        </p:sp>
        <p:sp>
          <p:nvSpPr>
            <p:cNvPr id="48" name="Arrow: Pentagon 47">
              <a:extLst>
                <a:ext uri="{FF2B5EF4-FFF2-40B4-BE49-F238E27FC236}">
                  <a16:creationId xmlns:a16="http://schemas.microsoft.com/office/drawing/2014/main" id="{59F35EF0-6CE6-BD72-AB1F-16D1D9527A57}"/>
                </a:ext>
              </a:extLst>
            </p:cNvPr>
            <p:cNvSpPr/>
            <p:nvPr/>
          </p:nvSpPr>
          <p:spPr>
            <a:xfrm>
              <a:off x="5243381" y="4228714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115</a:t>
              </a:r>
            </a:p>
          </p:txBody>
        </p:sp>
        <p:sp>
          <p:nvSpPr>
            <p:cNvPr id="49" name="Arrow: Pentagon 48">
              <a:extLst>
                <a:ext uri="{FF2B5EF4-FFF2-40B4-BE49-F238E27FC236}">
                  <a16:creationId xmlns:a16="http://schemas.microsoft.com/office/drawing/2014/main" id="{EF3C504A-3328-7D7A-FD91-EE597C05C5CF}"/>
                </a:ext>
              </a:extLst>
            </p:cNvPr>
            <p:cNvSpPr/>
            <p:nvPr/>
          </p:nvSpPr>
          <p:spPr>
            <a:xfrm>
              <a:off x="7503911" y="4895705"/>
              <a:ext cx="2232301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PHYS 102</a:t>
              </a:r>
            </a:p>
          </p:txBody>
        </p:sp>
        <p:sp>
          <p:nvSpPr>
            <p:cNvPr id="50" name="Arrow: Pentagon 49">
              <a:extLst>
                <a:ext uri="{FF2B5EF4-FFF2-40B4-BE49-F238E27FC236}">
                  <a16:creationId xmlns:a16="http://schemas.microsoft.com/office/drawing/2014/main" id="{A3AF9450-1E06-79B4-FBBD-924410484E73}"/>
                </a:ext>
              </a:extLst>
            </p:cNvPr>
            <p:cNvSpPr/>
            <p:nvPr/>
          </p:nvSpPr>
          <p:spPr>
            <a:xfrm>
              <a:off x="7516678" y="4228713"/>
              <a:ext cx="2216199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CHEM 116</a:t>
              </a:r>
            </a:p>
          </p:txBody>
        </p:sp>
        <p:sp>
          <p:nvSpPr>
            <p:cNvPr id="2" name="Arrow: Pentagon 1">
              <a:extLst>
                <a:ext uri="{FF2B5EF4-FFF2-40B4-BE49-F238E27FC236}">
                  <a16:creationId xmlns:a16="http://schemas.microsoft.com/office/drawing/2014/main" id="{F718F5A5-8E66-892B-CDB7-E688CB245D9D}"/>
                </a:ext>
              </a:extLst>
            </p:cNvPr>
            <p:cNvSpPr/>
            <p:nvPr/>
          </p:nvSpPr>
          <p:spPr>
            <a:xfrm>
              <a:off x="7516678" y="991404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153</a:t>
              </a:r>
            </a:p>
          </p:txBody>
        </p:sp>
        <p:sp>
          <p:nvSpPr>
            <p:cNvPr id="3" name="Arrow: Pentagon 2">
              <a:extLst>
                <a:ext uri="{FF2B5EF4-FFF2-40B4-BE49-F238E27FC236}">
                  <a16:creationId xmlns:a16="http://schemas.microsoft.com/office/drawing/2014/main" id="{6F354E64-F713-085F-110B-3D923604AD61}"/>
                </a:ext>
              </a:extLst>
            </p:cNvPr>
            <p:cNvSpPr/>
            <p:nvPr/>
          </p:nvSpPr>
          <p:spPr>
            <a:xfrm>
              <a:off x="9809766" y="984310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154</a:t>
              </a:r>
            </a:p>
          </p:txBody>
        </p:sp>
        <p:sp>
          <p:nvSpPr>
            <p:cNvPr id="4" name="Arrow: Pentagon 3">
              <a:extLst>
                <a:ext uri="{FF2B5EF4-FFF2-40B4-BE49-F238E27FC236}">
                  <a16:creationId xmlns:a16="http://schemas.microsoft.com/office/drawing/2014/main" id="{1F9FAC0C-9CC2-24D5-DE04-6C2788E8864F}"/>
                </a:ext>
              </a:extLst>
            </p:cNvPr>
            <p:cNvSpPr/>
            <p:nvPr/>
          </p:nvSpPr>
          <p:spPr>
            <a:xfrm>
              <a:off x="7508626" y="3556828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155</a:t>
              </a:r>
            </a:p>
          </p:txBody>
        </p:sp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9C9DC024-1A31-FA89-A77E-5E92A3BBC621}"/>
                </a:ext>
              </a:extLst>
            </p:cNvPr>
            <p:cNvSpPr/>
            <p:nvPr/>
          </p:nvSpPr>
          <p:spPr>
            <a:xfrm>
              <a:off x="632699" y="3528921"/>
              <a:ext cx="2232301" cy="448539"/>
            </a:xfrm>
            <a:prstGeom prst="homePlate">
              <a:avLst/>
            </a:prstGeom>
            <a:solidFill>
              <a:srgbClr val="4472C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MATH 122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2327026-D055-EA57-2105-55FE29982400}"/>
                </a:ext>
              </a:extLst>
            </p:cNvPr>
            <p:cNvCxnSpPr>
              <a:cxnSpLocks/>
            </p:cNvCxnSpPr>
            <p:nvPr/>
          </p:nvCxnSpPr>
          <p:spPr>
            <a:xfrm>
              <a:off x="598972" y="3139541"/>
              <a:ext cx="114654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C1CF64C-BB9C-B710-72C3-7B0675EA3EA4}"/>
                </a:ext>
              </a:extLst>
            </p:cNvPr>
            <p:cNvSpPr txBox="1"/>
            <p:nvPr/>
          </p:nvSpPr>
          <p:spPr>
            <a:xfrm rot="16200000">
              <a:off x="-532084" y="1661552"/>
              <a:ext cx="1951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Current STEM Path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2CFAEC4-3449-ED8D-5606-B495A41590FE}"/>
                </a:ext>
              </a:extLst>
            </p:cNvPr>
            <p:cNvSpPr txBox="1"/>
            <p:nvPr/>
          </p:nvSpPr>
          <p:spPr>
            <a:xfrm rot="16200000">
              <a:off x="-621993" y="4267258"/>
              <a:ext cx="2124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Proposed STEM Path</a:t>
              </a: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9D47E321-8E1C-C97A-7C62-792538951B0D}"/>
              </a:ext>
            </a:extLst>
          </p:cNvPr>
          <p:cNvSpPr txBox="1">
            <a:spLocks/>
          </p:cNvSpPr>
          <p:nvPr/>
        </p:nvSpPr>
        <p:spPr>
          <a:xfrm>
            <a:off x="183776" y="123079"/>
            <a:ext cx="10515600" cy="6927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Effect on STEM Course Progression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E5303A-CE23-BABE-2F55-50DFEF45E8D3}"/>
              </a:ext>
            </a:extLst>
          </p:cNvPr>
          <p:cNvSpPr txBox="1"/>
          <p:nvPr/>
        </p:nvSpPr>
        <p:spPr>
          <a:xfrm>
            <a:off x="9355390" y="0"/>
            <a:ext cx="28366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MATH 122 Start</a:t>
            </a:r>
          </a:p>
          <a:p>
            <a:pPr algn="r"/>
            <a:r>
              <a:rPr lang="en-US" b="1" dirty="0"/>
              <a:t>CHEM 115/116</a:t>
            </a:r>
          </a:p>
          <a:p>
            <a:pPr algn="r"/>
            <a:r>
              <a:rPr lang="en-US" b="1" dirty="0"/>
              <a:t>MATH 155 –Bound Pathway</a:t>
            </a:r>
          </a:p>
        </p:txBody>
      </p:sp>
    </p:spTree>
    <p:extLst>
      <p:ext uri="{BB962C8B-B14F-4D97-AF65-F5344CB8AC3E}">
        <p14:creationId xmlns:p14="http://schemas.microsoft.com/office/powerpoint/2010/main" val="183334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BC671C1-B365-72B5-03EB-5C3E1075A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5" y="3413008"/>
            <a:ext cx="5788516" cy="3375619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AD2F6-5B78-F853-6FE6-4C9364872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366" y="1189673"/>
            <a:ext cx="5610300" cy="823912"/>
          </a:xfrm>
        </p:spPr>
        <p:txBody>
          <a:bodyPr anchor="t">
            <a:normAutofit/>
          </a:bodyPr>
          <a:lstStyle/>
          <a:p>
            <a:r>
              <a:rPr lang="en-US" dirty="0"/>
              <a:t>New Students*: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5AE64-16E5-CE81-57FC-DB0764011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365" y="2254827"/>
            <a:ext cx="5735029" cy="3443346"/>
          </a:xfrm>
        </p:spPr>
        <p:txBody>
          <a:bodyPr>
            <a:normAutofit fontScale="92500"/>
          </a:bodyPr>
          <a:lstStyle/>
          <a:p>
            <a:r>
              <a:rPr lang="en-US" dirty="0"/>
              <a:t>Enter directly into the </a:t>
            </a:r>
            <a:r>
              <a:rPr lang="en-US" i="1" u="sng" dirty="0"/>
              <a:t>entire</a:t>
            </a:r>
            <a:r>
              <a:rPr lang="en-US" dirty="0"/>
              <a:t> new STEM Pathway (</a:t>
            </a:r>
            <a:r>
              <a:rPr lang="en-US" b="1" dirty="0">
                <a:solidFill>
                  <a:srgbClr val="6584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</a:t>
            </a:r>
            <a:r>
              <a:rPr lang="en-US" dirty="0"/>
              <a:t>,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</a:t>
            </a:r>
            <a:r>
              <a:rPr lang="en-US" dirty="0"/>
              <a:t>, &amp; </a:t>
            </a:r>
            <a:r>
              <a:rPr lang="en-US" b="1" dirty="0">
                <a:solidFill>
                  <a:srgbClr val="5482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</a:t>
            </a:r>
            <a:r>
              <a:rPr lang="en-US" dirty="0"/>
              <a:t>).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EA77E4-266E-BBEB-3784-52024FAA5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9673"/>
            <a:ext cx="5632524" cy="823912"/>
          </a:xfrm>
        </p:spPr>
        <p:txBody>
          <a:bodyPr anchor="t" anchorCtr="0">
            <a:normAutofit/>
          </a:bodyPr>
          <a:lstStyle/>
          <a:p>
            <a:r>
              <a:rPr lang="en-US" dirty="0"/>
              <a:t>Current Students**: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EF2FC9-1C97-312C-A7A2-A04BACFA8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13584"/>
            <a:ext cx="5632524" cy="4705107"/>
          </a:xfrm>
        </p:spPr>
        <p:txBody>
          <a:bodyPr>
            <a:normAutofit fontScale="92500"/>
          </a:bodyPr>
          <a:lstStyle/>
          <a:p>
            <a:r>
              <a:rPr lang="en-US" dirty="0"/>
              <a:t>Will remain on their current 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</a:t>
            </a:r>
            <a:r>
              <a:rPr lang="en-US" dirty="0"/>
              <a:t> pathway for </a:t>
            </a:r>
            <a:r>
              <a:rPr lang="en-US" u="sng" dirty="0"/>
              <a:t>one</a:t>
            </a:r>
            <a:r>
              <a:rPr lang="en-US" dirty="0"/>
              <a:t> semester (the fall 2024 semester).</a:t>
            </a:r>
          </a:p>
          <a:p>
            <a:pPr lvl="1"/>
            <a:r>
              <a:rPr lang="en-US" dirty="0"/>
              <a:t>One Exception: Students who complete MATH 122 before Fall 2024 will no longer need a co-req (MATH 104 or MATH 106).</a:t>
            </a:r>
          </a:p>
          <a:p>
            <a:pPr lvl="1"/>
            <a:r>
              <a:rPr lang="en-US" dirty="0"/>
              <a:t>Example: Students that complete MATH 128 in the spring 2024 semester should take MATH 153 in the fall of 2024.</a:t>
            </a:r>
          </a:p>
          <a:p>
            <a:r>
              <a:rPr lang="en-US" dirty="0"/>
              <a:t>They may enter </a:t>
            </a:r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</a:t>
            </a:r>
            <a:r>
              <a:rPr lang="en-US" dirty="0"/>
              <a:t> under the new guidelines if they have the proper concurrent MATH course.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AEB752-5DCC-526D-5378-3CD3B4AE577F}"/>
              </a:ext>
            </a:extLst>
          </p:cNvPr>
          <p:cNvSpPr txBox="1">
            <a:spLocks/>
          </p:cNvSpPr>
          <p:nvPr/>
        </p:nvSpPr>
        <p:spPr>
          <a:xfrm>
            <a:off x="0" y="139308"/>
            <a:ext cx="12192000" cy="716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Now, the 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slightly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 confusing part…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D58795-F8F6-15A4-C674-3B28864A69AA}"/>
              </a:ext>
            </a:extLst>
          </p:cNvPr>
          <p:cNvSpPr txBox="1"/>
          <p:nvPr/>
        </p:nvSpPr>
        <p:spPr>
          <a:xfrm>
            <a:off x="6215783" y="1601629"/>
            <a:ext cx="5853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**Students who have taken a MATH course in affiliation with WVU previously.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B27EA6-C609-70AD-A75F-D75F7588DBBC}"/>
              </a:ext>
            </a:extLst>
          </p:cNvPr>
          <p:cNvCxnSpPr/>
          <p:nvPr/>
        </p:nvCxnSpPr>
        <p:spPr>
          <a:xfrm>
            <a:off x="6096000" y="1070264"/>
            <a:ext cx="0" cy="54136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9B4A147-5F94-2233-8BF6-5DCC0C16F2A1}"/>
              </a:ext>
            </a:extLst>
          </p:cNvPr>
          <p:cNvSpPr txBox="1"/>
          <p:nvPr/>
        </p:nvSpPr>
        <p:spPr>
          <a:xfrm>
            <a:off x="303796" y="1517211"/>
            <a:ext cx="5735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*FTF, Transfer Students, and WVU Students with no prior MATH coursework </a:t>
            </a:r>
          </a:p>
          <a:p>
            <a:r>
              <a:rPr lang="en-US" sz="1400" dirty="0"/>
              <a:t>  prior to the 2024-2025 Academic Year.</a:t>
            </a:r>
          </a:p>
        </p:txBody>
      </p:sp>
      <p:sp>
        <p:nvSpPr>
          <p:cNvPr id="114" name="Star: 5 Points 113">
            <a:extLst>
              <a:ext uri="{FF2B5EF4-FFF2-40B4-BE49-F238E27FC236}">
                <a16:creationId xmlns:a16="http://schemas.microsoft.com/office/drawing/2014/main" id="{5D5D4252-2145-60B2-E356-24C57A9E140D}"/>
              </a:ext>
            </a:extLst>
          </p:cNvPr>
          <p:cNvSpPr/>
          <p:nvPr/>
        </p:nvSpPr>
        <p:spPr>
          <a:xfrm>
            <a:off x="823694" y="4614026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Star: 5 Points 114">
            <a:extLst>
              <a:ext uri="{FF2B5EF4-FFF2-40B4-BE49-F238E27FC236}">
                <a16:creationId xmlns:a16="http://schemas.microsoft.com/office/drawing/2014/main" id="{4F832BC2-CC7E-C084-AA92-A6FB46CCB5B6}"/>
              </a:ext>
            </a:extLst>
          </p:cNvPr>
          <p:cNvSpPr/>
          <p:nvPr/>
        </p:nvSpPr>
        <p:spPr>
          <a:xfrm>
            <a:off x="166780" y="6448528"/>
            <a:ext cx="270164" cy="270163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Star: 5 Points 115">
            <a:extLst>
              <a:ext uri="{FF2B5EF4-FFF2-40B4-BE49-F238E27FC236}">
                <a16:creationId xmlns:a16="http://schemas.microsoft.com/office/drawing/2014/main" id="{BAB56A9A-4C1D-151E-1064-931749DE8243}"/>
              </a:ext>
            </a:extLst>
          </p:cNvPr>
          <p:cNvSpPr/>
          <p:nvPr/>
        </p:nvSpPr>
        <p:spPr>
          <a:xfrm>
            <a:off x="1921667" y="3945189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Star: 5 Points 116">
            <a:extLst>
              <a:ext uri="{FF2B5EF4-FFF2-40B4-BE49-F238E27FC236}">
                <a16:creationId xmlns:a16="http://schemas.microsoft.com/office/drawing/2014/main" id="{53B44779-CA56-2A6A-92D7-04670169CCF5}"/>
              </a:ext>
            </a:extLst>
          </p:cNvPr>
          <p:cNvSpPr/>
          <p:nvPr/>
        </p:nvSpPr>
        <p:spPr>
          <a:xfrm>
            <a:off x="2146803" y="4968836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Star: 5 Points 117">
            <a:extLst>
              <a:ext uri="{FF2B5EF4-FFF2-40B4-BE49-F238E27FC236}">
                <a16:creationId xmlns:a16="http://schemas.microsoft.com/office/drawing/2014/main" id="{45FF28A3-FFC7-231E-4B5F-7CE3B624FE27}"/>
              </a:ext>
            </a:extLst>
          </p:cNvPr>
          <p:cNvSpPr/>
          <p:nvPr/>
        </p:nvSpPr>
        <p:spPr>
          <a:xfrm>
            <a:off x="3002069" y="4808354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Star: 5 Points 118">
            <a:extLst>
              <a:ext uri="{FF2B5EF4-FFF2-40B4-BE49-F238E27FC236}">
                <a16:creationId xmlns:a16="http://schemas.microsoft.com/office/drawing/2014/main" id="{C486DE3F-1452-5EFB-058B-7FBCE8D5B548}"/>
              </a:ext>
            </a:extLst>
          </p:cNvPr>
          <p:cNvSpPr/>
          <p:nvPr/>
        </p:nvSpPr>
        <p:spPr>
          <a:xfrm>
            <a:off x="4080748" y="5127903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BF9F443-751D-01A0-C5A8-885E5DA69435}"/>
              </a:ext>
            </a:extLst>
          </p:cNvPr>
          <p:cNvSpPr txBox="1"/>
          <p:nvPr/>
        </p:nvSpPr>
        <p:spPr>
          <a:xfrm>
            <a:off x="376885" y="6461410"/>
            <a:ext cx="1926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= Curricular Innovations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2714FF5F-2E71-49BF-05F2-1D89B3B89843}"/>
              </a:ext>
            </a:extLst>
          </p:cNvPr>
          <p:cNvSpPr/>
          <p:nvPr/>
        </p:nvSpPr>
        <p:spPr>
          <a:xfrm>
            <a:off x="5855948" y="5036463"/>
            <a:ext cx="182880" cy="18288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3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EEBC36-813F-CFFC-D0BE-B398390B3D35}"/>
              </a:ext>
            </a:extLst>
          </p:cNvPr>
          <p:cNvSpPr/>
          <p:nvPr/>
        </p:nvSpPr>
        <p:spPr>
          <a:xfrm>
            <a:off x="5057634" y="1089002"/>
            <a:ext cx="1753159" cy="53554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6BC09E-6C19-A497-3D29-B02FA9DAECFD}"/>
              </a:ext>
            </a:extLst>
          </p:cNvPr>
          <p:cNvSpPr/>
          <p:nvPr/>
        </p:nvSpPr>
        <p:spPr>
          <a:xfrm>
            <a:off x="6810793" y="1089002"/>
            <a:ext cx="1753159" cy="535546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17D2A6-B72F-6C20-62BD-774D1FBC73F0}"/>
              </a:ext>
            </a:extLst>
          </p:cNvPr>
          <p:cNvSpPr txBox="1"/>
          <p:nvPr/>
        </p:nvSpPr>
        <p:spPr>
          <a:xfrm>
            <a:off x="5423400" y="802132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Fall 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9E12B7-4268-0DE9-8A4D-27133928EA67}"/>
              </a:ext>
            </a:extLst>
          </p:cNvPr>
          <p:cNvSpPr txBox="1"/>
          <p:nvPr/>
        </p:nvSpPr>
        <p:spPr>
          <a:xfrm>
            <a:off x="7038797" y="802132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Spring 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CE602B-4CB8-5C98-E461-0215C615BC34}"/>
              </a:ext>
            </a:extLst>
          </p:cNvPr>
          <p:cNvSpPr txBox="1"/>
          <p:nvPr/>
        </p:nvSpPr>
        <p:spPr>
          <a:xfrm>
            <a:off x="8691768" y="802132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Summer 2025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E773AB-9EC6-13A6-4B0C-53BF9DF423D1}"/>
              </a:ext>
            </a:extLst>
          </p:cNvPr>
          <p:cNvSpPr/>
          <p:nvPr/>
        </p:nvSpPr>
        <p:spPr>
          <a:xfrm>
            <a:off x="8563952" y="1089002"/>
            <a:ext cx="1753159" cy="53554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5B3DD9-C0A1-540C-DBD1-C4A7AA735498}"/>
              </a:ext>
            </a:extLst>
          </p:cNvPr>
          <p:cNvSpPr/>
          <p:nvPr/>
        </p:nvSpPr>
        <p:spPr>
          <a:xfrm>
            <a:off x="10312331" y="1089002"/>
            <a:ext cx="1753159" cy="535546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F67662-0475-9B19-BDF3-B453F91F4CEE}"/>
              </a:ext>
            </a:extLst>
          </p:cNvPr>
          <p:cNvSpPr txBox="1"/>
          <p:nvPr/>
        </p:nvSpPr>
        <p:spPr>
          <a:xfrm>
            <a:off x="10687241" y="798194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Fall 2025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62FF3A-3237-8389-0728-B79C5483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76" y="123079"/>
            <a:ext cx="10515600" cy="69271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Teaching Out MATH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99FAB-9088-0B17-0B30-6C8A1BE13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76" y="1089003"/>
            <a:ext cx="4551145" cy="56459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MATH 104 and 106 will be taught for the final time in Spring 2024.</a:t>
            </a:r>
          </a:p>
          <a:p>
            <a:pPr lvl="1"/>
            <a:r>
              <a:rPr lang="en-US" dirty="0"/>
              <a:t>Enrolled students notified at start of semester and often afterwards.</a:t>
            </a:r>
          </a:p>
          <a:p>
            <a:r>
              <a:rPr lang="en-US" dirty="0"/>
              <a:t>Students who need to D/F repeat 153/154, will be provided with a summer session (202405) and two semesters (202408 and 202501).</a:t>
            </a:r>
          </a:p>
          <a:p>
            <a:r>
              <a:rPr lang="en-US" dirty="0"/>
              <a:t>D/F Repeat Equivalents starting Summer 2025: </a:t>
            </a:r>
          </a:p>
          <a:p>
            <a:pPr lvl="1"/>
            <a:r>
              <a:rPr lang="en-US" dirty="0"/>
              <a:t>MATH 153 -&gt; MATH 129</a:t>
            </a:r>
          </a:p>
          <a:p>
            <a:pPr lvl="1"/>
            <a:r>
              <a:rPr lang="en-US" dirty="0"/>
              <a:t>MATH 154 -&gt; MATH 155</a:t>
            </a:r>
          </a:p>
          <a:p>
            <a:pPr lvl="1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7801E0-991B-2202-E44F-7AC47A703BD1}"/>
              </a:ext>
            </a:extLst>
          </p:cNvPr>
          <p:cNvSpPr/>
          <p:nvPr/>
        </p:nvSpPr>
        <p:spPr>
          <a:xfrm>
            <a:off x="5234965" y="2375577"/>
            <a:ext cx="1398497" cy="50202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4C9F62-F32A-10F9-FBEE-BC2EDBECC84B}"/>
              </a:ext>
            </a:extLst>
          </p:cNvPr>
          <p:cNvSpPr/>
          <p:nvPr/>
        </p:nvSpPr>
        <p:spPr>
          <a:xfrm>
            <a:off x="5236962" y="4117722"/>
            <a:ext cx="1398497" cy="50202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EF2E61-2AFA-A382-5C0F-E78C30B91EB1}"/>
              </a:ext>
            </a:extLst>
          </p:cNvPr>
          <p:cNvSpPr/>
          <p:nvPr/>
        </p:nvSpPr>
        <p:spPr>
          <a:xfrm>
            <a:off x="5238959" y="4691463"/>
            <a:ext cx="1398497" cy="502024"/>
          </a:xfrm>
          <a:prstGeom prst="rect">
            <a:avLst/>
          </a:prstGeom>
          <a:solidFill>
            <a:srgbClr val="5C84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E91655-A102-8374-043E-21CD7DEB5396}"/>
              </a:ext>
            </a:extLst>
          </p:cNvPr>
          <p:cNvSpPr/>
          <p:nvPr/>
        </p:nvSpPr>
        <p:spPr>
          <a:xfrm>
            <a:off x="5250939" y="1243181"/>
            <a:ext cx="1398497" cy="502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A1470B-51B2-3489-EE04-B53BA66BF5CE}"/>
              </a:ext>
            </a:extLst>
          </p:cNvPr>
          <p:cNvSpPr/>
          <p:nvPr/>
        </p:nvSpPr>
        <p:spPr>
          <a:xfrm>
            <a:off x="5240956" y="5854210"/>
            <a:ext cx="1398497" cy="50202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5AC864-ECA4-92CE-856E-925221609493}"/>
              </a:ext>
            </a:extLst>
          </p:cNvPr>
          <p:cNvSpPr/>
          <p:nvPr/>
        </p:nvSpPr>
        <p:spPr>
          <a:xfrm>
            <a:off x="5242953" y="2954089"/>
            <a:ext cx="1398497" cy="5020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3E3EFF-D205-D761-3355-3AC298BC4D75}"/>
              </a:ext>
            </a:extLst>
          </p:cNvPr>
          <p:cNvSpPr/>
          <p:nvPr/>
        </p:nvSpPr>
        <p:spPr>
          <a:xfrm>
            <a:off x="5244950" y="5264319"/>
            <a:ext cx="1398497" cy="5020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5987C9-6F32-7751-9E8F-BCF7D1DB813F}"/>
              </a:ext>
            </a:extLst>
          </p:cNvPr>
          <p:cNvSpPr/>
          <p:nvPr/>
        </p:nvSpPr>
        <p:spPr>
          <a:xfrm>
            <a:off x="6988124" y="2395939"/>
            <a:ext cx="1398497" cy="50202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CC62DD-7A4C-79AD-5968-011FC31F2C1D}"/>
              </a:ext>
            </a:extLst>
          </p:cNvPr>
          <p:cNvSpPr/>
          <p:nvPr/>
        </p:nvSpPr>
        <p:spPr>
          <a:xfrm>
            <a:off x="6988124" y="4125076"/>
            <a:ext cx="1398497" cy="50202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334EB78-ADCD-A9D3-84F7-FB3FC2D322BF}"/>
              </a:ext>
            </a:extLst>
          </p:cNvPr>
          <p:cNvSpPr/>
          <p:nvPr/>
        </p:nvSpPr>
        <p:spPr>
          <a:xfrm>
            <a:off x="6988124" y="4701455"/>
            <a:ext cx="1398497" cy="502024"/>
          </a:xfrm>
          <a:prstGeom prst="rect">
            <a:avLst/>
          </a:prstGeom>
          <a:solidFill>
            <a:srgbClr val="5C84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1C2AAB5-1582-83A9-75A7-93CF2660291F}"/>
              </a:ext>
            </a:extLst>
          </p:cNvPr>
          <p:cNvSpPr/>
          <p:nvPr/>
        </p:nvSpPr>
        <p:spPr>
          <a:xfrm>
            <a:off x="6988124" y="1243181"/>
            <a:ext cx="1398497" cy="502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035217-3AE0-AA95-C79A-0047F95534CA}"/>
              </a:ext>
            </a:extLst>
          </p:cNvPr>
          <p:cNvSpPr/>
          <p:nvPr/>
        </p:nvSpPr>
        <p:spPr>
          <a:xfrm>
            <a:off x="6988124" y="5854210"/>
            <a:ext cx="1398497" cy="50202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2222F04-4008-9C9A-2AC4-8BE153CC5A22}"/>
              </a:ext>
            </a:extLst>
          </p:cNvPr>
          <p:cNvSpPr/>
          <p:nvPr/>
        </p:nvSpPr>
        <p:spPr>
          <a:xfrm>
            <a:off x="6988124" y="2972318"/>
            <a:ext cx="1398497" cy="5020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128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EE696C2-B1E1-4D9A-2F44-564B4F20E0C1}"/>
              </a:ext>
            </a:extLst>
          </p:cNvPr>
          <p:cNvSpPr/>
          <p:nvPr/>
        </p:nvSpPr>
        <p:spPr>
          <a:xfrm>
            <a:off x="6988124" y="5277834"/>
            <a:ext cx="1398497" cy="5020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66E8CE4-E346-CD68-E85D-2509817B8B77}"/>
              </a:ext>
            </a:extLst>
          </p:cNvPr>
          <p:cNvSpPr/>
          <p:nvPr/>
        </p:nvSpPr>
        <p:spPr>
          <a:xfrm>
            <a:off x="8741283" y="2412857"/>
            <a:ext cx="1398497" cy="50202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63E3080-488B-9BC3-F51A-1D1BE2858F7C}"/>
              </a:ext>
            </a:extLst>
          </p:cNvPr>
          <p:cNvSpPr/>
          <p:nvPr/>
        </p:nvSpPr>
        <p:spPr>
          <a:xfrm>
            <a:off x="8741283" y="1248187"/>
            <a:ext cx="1398497" cy="502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122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5F7EFFE-10C0-822E-F636-14B41E572859}"/>
              </a:ext>
            </a:extLst>
          </p:cNvPr>
          <p:cNvSpPr/>
          <p:nvPr/>
        </p:nvSpPr>
        <p:spPr>
          <a:xfrm>
            <a:off x="8741283" y="5854210"/>
            <a:ext cx="1398497" cy="50202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13B63BA-AEB2-4B3C-EB26-528653BF3C99}"/>
              </a:ext>
            </a:extLst>
          </p:cNvPr>
          <p:cNvSpPr/>
          <p:nvPr/>
        </p:nvSpPr>
        <p:spPr>
          <a:xfrm>
            <a:off x="8741283" y="2991369"/>
            <a:ext cx="1398497" cy="5020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737421-CC58-0542-C714-79234D355131}"/>
              </a:ext>
            </a:extLst>
          </p:cNvPr>
          <p:cNvSpPr/>
          <p:nvPr/>
        </p:nvSpPr>
        <p:spPr>
          <a:xfrm>
            <a:off x="8732140" y="5277834"/>
            <a:ext cx="1398497" cy="5020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155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588ACBF-C3F2-F6F4-EBFB-DA928D34AAE8}"/>
              </a:ext>
            </a:extLst>
          </p:cNvPr>
          <p:cNvSpPr/>
          <p:nvPr/>
        </p:nvSpPr>
        <p:spPr>
          <a:xfrm>
            <a:off x="10489662" y="2397839"/>
            <a:ext cx="1398497" cy="50202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8CB511B-7B72-244F-AADA-64AD0E0EBFB6}"/>
              </a:ext>
            </a:extLst>
          </p:cNvPr>
          <p:cNvSpPr/>
          <p:nvPr/>
        </p:nvSpPr>
        <p:spPr>
          <a:xfrm>
            <a:off x="10489662" y="1243181"/>
            <a:ext cx="1398497" cy="5020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D284D91-0614-BEE5-FD5A-5E4ECA3786B3}"/>
              </a:ext>
            </a:extLst>
          </p:cNvPr>
          <p:cNvSpPr/>
          <p:nvPr/>
        </p:nvSpPr>
        <p:spPr>
          <a:xfrm>
            <a:off x="10498805" y="5854210"/>
            <a:ext cx="1398497" cy="50202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82CB73E-3D3C-D936-4BB9-8370ACAD57C5}"/>
              </a:ext>
            </a:extLst>
          </p:cNvPr>
          <p:cNvSpPr/>
          <p:nvPr/>
        </p:nvSpPr>
        <p:spPr>
          <a:xfrm>
            <a:off x="10489662" y="2971580"/>
            <a:ext cx="1398497" cy="5020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2794634-4CF8-F08F-EFB9-D7875E4BE5A3}"/>
              </a:ext>
            </a:extLst>
          </p:cNvPr>
          <p:cNvSpPr/>
          <p:nvPr/>
        </p:nvSpPr>
        <p:spPr>
          <a:xfrm>
            <a:off x="10500954" y="5280469"/>
            <a:ext cx="1398497" cy="5020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155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EE6D44-C03E-DC93-6F91-1BC6CFBFB377}"/>
              </a:ext>
            </a:extLst>
          </p:cNvPr>
          <p:cNvSpPr/>
          <p:nvPr/>
        </p:nvSpPr>
        <p:spPr>
          <a:xfrm>
            <a:off x="5246947" y="3541826"/>
            <a:ext cx="1398497" cy="502024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129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86A8968-28ED-BC54-13D5-251AE66E9240}"/>
              </a:ext>
            </a:extLst>
          </p:cNvPr>
          <p:cNvSpPr/>
          <p:nvPr/>
        </p:nvSpPr>
        <p:spPr>
          <a:xfrm>
            <a:off x="6988124" y="3548697"/>
            <a:ext cx="1398497" cy="502024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2132393-620F-CE7F-485E-88C2F75993AE}"/>
              </a:ext>
            </a:extLst>
          </p:cNvPr>
          <p:cNvSpPr/>
          <p:nvPr/>
        </p:nvSpPr>
        <p:spPr>
          <a:xfrm>
            <a:off x="8741283" y="3564225"/>
            <a:ext cx="1398497" cy="502024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129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5E48C63-C853-CECD-D40A-0FBFB0E3C5E3}"/>
              </a:ext>
            </a:extLst>
          </p:cNvPr>
          <p:cNvSpPr/>
          <p:nvPr/>
        </p:nvSpPr>
        <p:spPr>
          <a:xfrm>
            <a:off x="10489662" y="3559214"/>
            <a:ext cx="1398497" cy="502024"/>
          </a:xfrm>
          <a:prstGeom prst="rect">
            <a:avLst/>
          </a:prstGeom>
          <a:solidFill>
            <a:srgbClr val="99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DA81FA-47F6-C6C2-ED52-B300711CA0FA}"/>
              </a:ext>
            </a:extLst>
          </p:cNvPr>
          <p:cNvSpPr/>
          <p:nvPr/>
        </p:nvSpPr>
        <p:spPr>
          <a:xfrm>
            <a:off x="5248944" y="1816870"/>
            <a:ext cx="1398497" cy="50202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A29673-21A6-D78E-1C5E-D667339A816A}"/>
              </a:ext>
            </a:extLst>
          </p:cNvPr>
          <p:cNvSpPr/>
          <p:nvPr/>
        </p:nvSpPr>
        <p:spPr>
          <a:xfrm>
            <a:off x="6988124" y="1819560"/>
            <a:ext cx="1398497" cy="50202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C33A02-C9E9-27E2-5291-63AA6FC6A3B5}"/>
              </a:ext>
            </a:extLst>
          </p:cNvPr>
          <p:cNvSpPr/>
          <p:nvPr/>
        </p:nvSpPr>
        <p:spPr>
          <a:xfrm>
            <a:off x="8741283" y="1821876"/>
            <a:ext cx="1398497" cy="50202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0E8AAE-DB38-DF8F-93E8-C7E7C813184A}"/>
              </a:ext>
            </a:extLst>
          </p:cNvPr>
          <p:cNvSpPr/>
          <p:nvPr/>
        </p:nvSpPr>
        <p:spPr>
          <a:xfrm>
            <a:off x="10489662" y="1816870"/>
            <a:ext cx="1398497" cy="50202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MATH 124</a:t>
            </a:r>
          </a:p>
        </p:txBody>
      </p:sp>
    </p:spTree>
    <p:extLst>
      <p:ext uri="{BB962C8B-B14F-4D97-AF65-F5344CB8AC3E}">
        <p14:creationId xmlns:p14="http://schemas.microsoft.com/office/powerpoint/2010/main" val="405155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08D11C2B-3A01-E4EB-92BA-F6543C587BAC}"/>
              </a:ext>
            </a:extLst>
          </p:cNvPr>
          <p:cNvSpPr txBox="1">
            <a:spLocks/>
          </p:cNvSpPr>
          <p:nvPr/>
        </p:nvSpPr>
        <p:spPr>
          <a:xfrm>
            <a:off x="0" y="64002"/>
            <a:ext cx="12192000" cy="716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Why Update the “STEM Path”?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08046-30E5-DA5F-A1E7-F4E951D87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791740"/>
            <a:ext cx="11541512" cy="897761"/>
          </a:xfrm>
        </p:spPr>
        <p:txBody>
          <a:bodyPr/>
          <a:lstStyle/>
          <a:p>
            <a:r>
              <a:rPr lang="en-US" dirty="0"/>
              <a:t>The STEM Path is the route students take through their introductory coursework in BIOL, CHEM, MATH, and PHYS.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CE2B5E-3138-7835-CA39-FE50D3F98F40}"/>
              </a:ext>
            </a:extLst>
          </p:cNvPr>
          <p:cNvGrpSpPr/>
          <p:nvPr/>
        </p:nvGrpSpPr>
        <p:grpSpPr>
          <a:xfrm>
            <a:off x="4456092" y="5147473"/>
            <a:ext cx="2184509" cy="567381"/>
            <a:chOff x="0" y="5853770"/>
            <a:chExt cx="2184509" cy="56738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67654FD-019B-1EC4-9D19-FD33902D1C8F}"/>
                </a:ext>
              </a:extLst>
            </p:cNvPr>
            <p:cNvSpPr txBox="1"/>
            <p:nvPr/>
          </p:nvSpPr>
          <p:spPr>
            <a:xfrm>
              <a:off x="0" y="5853770"/>
              <a:ext cx="2184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Current STEM Path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5DE68D7-5B14-BCE5-E29E-B14FFA489263}"/>
                </a:ext>
              </a:extLst>
            </p:cNvPr>
            <p:cNvSpPr txBox="1"/>
            <p:nvPr/>
          </p:nvSpPr>
          <p:spPr>
            <a:xfrm>
              <a:off x="662488" y="6144152"/>
              <a:ext cx="8595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2023-2024</a:t>
              </a:r>
            </a:p>
          </p:txBody>
        </p:sp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F8B268-7945-DA79-C202-28BC9252386B}"/>
              </a:ext>
            </a:extLst>
          </p:cNvPr>
          <p:cNvSpPr txBox="1">
            <a:spLocks/>
          </p:cNvSpPr>
          <p:nvPr/>
        </p:nvSpPr>
        <p:spPr>
          <a:xfrm>
            <a:off x="367991" y="2317294"/>
            <a:ext cx="2905146" cy="4345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Spring 2022, Eberly College called a group of faculty together from these units to discuss a better-aligned, streamlined, and more accessible path for students.</a:t>
            </a:r>
          </a:p>
          <a:p>
            <a:pPr lvl="1"/>
            <a:r>
              <a:rPr lang="en-US" dirty="0"/>
              <a:t>First initiative of the Foundational STEM Collaborative.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313" name="Picture 312">
            <a:extLst>
              <a:ext uri="{FF2B5EF4-FFF2-40B4-BE49-F238E27FC236}">
                <a16:creationId xmlns:a16="http://schemas.microsoft.com/office/drawing/2014/main" id="{46A01D83-D2C4-7DDA-A562-E00492E65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380" y="1997683"/>
            <a:ext cx="8413426" cy="479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546785-5FFF-27C4-612F-23D8B9141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584" y="2137948"/>
            <a:ext cx="4286250" cy="42862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4AEB752-5DCC-526D-5378-3CD3B4AE577F}"/>
              </a:ext>
            </a:extLst>
          </p:cNvPr>
          <p:cNvSpPr txBox="1">
            <a:spLocks/>
          </p:cNvSpPr>
          <p:nvPr/>
        </p:nvSpPr>
        <p:spPr>
          <a:xfrm>
            <a:off x="0" y="482211"/>
            <a:ext cx="12192000" cy="716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Let</a:t>
            </a:r>
            <a:r>
              <a:rPr lang="en-US" b="1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’s Break </a:t>
            </a:r>
            <a:r>
              <a:rPr lang="en-US" b="1" dirty="0"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for Questions…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72B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5747B5F-F4BF-B271-F0FF-A739BDDE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335" y="3667125"/>
            <a:ext cx="11252499" cy="27014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Stephanie Young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Stephanie.Young@mail.wvu.edu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Foundational STEM Collaborative</a:t>
            </a:r>
          </a:p>
          <a:p>
            <a:pPr marL="0" indent="0">
              <a:buNone/>
            </a:pPr>
            <a:r>
              <a:rPr lang="en-US" b="0" i="0" u="sng" dirty="0">
                <a:solidFill>
                  <a:srgbClr val="0063CC"/>
                </a:solidFill>
                <a:effectLst/>
                <a:latin typeface="NeueHelvetica55Roman"/>
                <a:hlinkClick r:id="rId5"/>
              </a:rPr>
              <a:t>STEMCollab@mail.wvu.edu</a:t>
            </a:r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B3DC573-8F12-CB90-F48A-5E7D22975746}"/>
              </a:ext>
            </a:extLst>
          </p:cNvPr>
          <p:cNvSpPr txBox="1">
            <a:spLocks/>
          </p:cNvSpPr>
          <p:nvPr/>
        </p:nvSpPr>
        <p:spPr>
          <a:xfrm>
            <a:off x="473334" y="1751704"/>
            <a:ext cx="8541573" cy="1034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FSC Website: </a:t>
            </a:r>
            <a:r>
              <a:rPr lang="en-US" dirty="0">
                <a:hlinkClick r:id="rId6"/>
              </a:rPr>
              <a:t>https://stemcollab.wvu.edu/stem-path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406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5AE64-16E5-CE81-57FC-DB0764011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335" y="1290918"/>
            <a:ext cx="11252499" cy="5077609"/>
          </a:xfrm>
        </p:spPr>
        <p:txBody>
          <a:bodyPr/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 we will introduce:</a:t>
            </a:r>
          </a:p>
          <a:p>
            <a:pPr lvl="1"/>
            <a:endParaRPr lang="en-US" dirty="0"/>
          </a:p>
          <a:p>
            <a:r>
              <a:rPr lang="en-US" dirty="0"/>
              <a:t>How the updated path is different from the current path.</a:t>
            </a:r>
          </a:p>
          <a:p>
            <a:pPr lvl="1"/>
            <a:endParaRPr lang="en-US" dirty="0"/>
          </a:p>
          <a:p>
            <a:r>
              <a:rPr lang="en-US" dirty="0"/>
              <a:t>How future students can change from one MATH path to another.</a:t>
            </a:r>
          </a:p>
          <a:p>
            <a:pPr lvl="1"/>
            <a:endParaRPr lang="en-US" dirty="0"/>
          </a:p>
          <a:p>
            <a:r>
              <a:rPr lang="en-US" dirty="0"/>
              <a:t>How current students will migrate into the new path.</a:t>
            </a:r>
          </a:p>
          <a:p>
            <a:endParaRPr lang="en-US" dirty="0"/>
          </a:p>
          <a:p>
            <a:r>
              <a:rPr lang="en-US" dirty="0"/>
              <a:t>Where to find more information.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AEB752-5DCC-526D-5378-3CD3B4AE577F}"/>
              </a:ext>
            </a:extLst>
          </p:cNvPr>
          <p:cNvSpPr txBox="1">
            <a:spLocks/>
          </p:cNvSpPr>
          <p:nvPr/>
        </p:nvSpPr>
        <p:spPr>
          <a:xfrm>
            <a:off x="0" y="139308"/>
            <a:ext cx="12192000" cy="716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72B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j-ea"/>
                <a:cs typeface="+mj-cs"/>
              </a:rPr>
              <a:t>The Updated STEM Path</a:t>
            </a:r>
          </a:p>
        </p:txBody>
      </p:sp>
    </p:spTree>
    <p:extLst>
      <p:ext uri="{BB962C8B-B14F-4D97-AF65-F5344CB8AC3E}">
        <p14:creationId xmlns:p14="http://schemas.microsoft.com/office/powerpoint/2010/main" val="362624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06D49E9-9AC9-AC70-AAEE-B7B14CB6CDDD}"/>
              </a:ext>
            </a:extLst>
          </p:cNvPr>
          <p:cNvGrpSpPr/>
          <p:nvPr/>
        </p:nvGrpSpPr>
        <p:grpSpPr>
          <a:xfrm>
            <a:off x="2841320" y="4115597"/>
            <a:ext cx="3883872" cy="1143393"/>
            <a:chOff x="4209691" y="4941679"/>
            <a:chExt cx="2847948" cy="1143393"/>
          </a:xfrm>
        </p:grpSpPr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51B63C2C-2894-256B-9829-A29E0B8D2C40}"/>
                </a:ext>
              </a:extLst>
            </p:cNvPr>
            <p:cNvSpPr/>
            <p:nvPr/>
          </p:nvSpPr>
          <p:spPr>
            <a:xfrm>
              <a:off x="4209691" y="4941679"/>
              <a:ext cx="284794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AE9ADB8-484D-9A9D-256D-7AC3AA2D3EBB}"/>
                </a:ext>
              </a:extLst>
            </p:cNvPr>
            <p:cNvSpPr txBox="1"/>
            <p:nvPr/>
          </p:nvSpPr>
          <p:spPr>
            <a:xfrm>
              <a:off x="4830903" y="4988652"/>
              <a:ext cx="1606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110/111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BDD36C10-ED16-CFDB-36B6-50F226A8E85C}"/>
                </a:ext>
              </a:extLst>
            </p:cNvPr>
            <p:cNvGrpSpPr/>
            <p:nvPr/>
          </p:nvGrpSpPr>
          <p:grpSpPr>
            <a:xfrm>
              <a:off x="4271635" y="5287247"/>
              <a:ext cx="2595664" cy="797825"/>
              <a:chOff x="858659" y="5245531"/>
              <a:chExt cx="2595664" cy="797825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268CD81B-AF64-77E2-AA7C-FD53CE1BF76D}"/>
                  </a:ext>
                </a:extLst>
              </p:cNvPr>
              <p:cNvSpPr/>
              <p:nvPr/>
            </p:nvSpPr>
            <p:spPr>
              <a:xfrm>
                <a:off x="858659" y="5245531"/>
                <a:ext cx="2595664" cy="793632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3E1AA1B-7027-0501-7E87-4957E71E53F8}"/>
                  </a:ext>
                </a:extLst>
              </p:cNvPr>
              <p:cNvSpPr txBox="1"/>
              <p:nvPr/>
            </p:nvSpPr>
            <p:spPr>
              <a:xfrm>
                <a:off x="1088070" y="5304692"/>
                <a:ext cx="12508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ACT 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520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40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6ECD1F5-A0A9-C4B8-B2A0-9D6F4B65471A}"/>
                  </a:ext>
                </a:extLst>
              </p:cNvPr>
              <p:cNvSpPr txBox="1"/>
              <p:nvPr/>
            </p:nvSpPr>
            <p:spPr>
              <a:xfrm>
                <a:off x="2115686" y="5304692"/>
                <a:ext cx="125083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 MATH 124 or 126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C03E86-80D8-3A65-A67B-BA0E7DBCA308}"/>
              </a:ext>
            </a:extLst>
          </p:cNvPr>
          <p:cNvGrpSpPr/>
          <p:nvPr/>
        </p:nvGrpSpPr>
        <p:grpSpPr>
          <a:xfrm>
            <a:off x="6742720" y="4109433"/>
            <a:ext cx="3088859" cy="1154771"/>
            <a:chOff x="7209655" y="4676673"/>
            <a:chExt cx="2374158" cy="1154771"/>
          </a:xfrm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A272F639-5F90-01D5-0845-420F5258A0F4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3C0DFB-CD34-D626-B87B-039D8B8DC1B4}"/>
                </a:ext>
              </a:extLst>
            </p:cNvPr>
            <p:cNvSpPr txBox="1"/>
            <p:nvPr/>
          </p:nvSpPr>
          <p:spPr>
            <a:xfrm>
              <a:off x="7807048" y="4724591"/>
              <a:ext cx="1165704" cy="28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115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DEE093F-F5E0-E54E-764B-7A877E3B0145}"/>
                </a:ext>
              </a:extLst>
            </p:cNvPr>
            <p:cNvGrpSpPr/>
            <p:nvPr/>
          </p:nvGrpSpPr>
          <p:grpSpPr>
            <a:xfrm>
              <a:off x="7230372" y="5032029"/>
              <a:ext cx="2187956" cy="799415"/>
              <a:chOff x="7240683" y="5606625"/>
              <a:chExt cx="2519268" cy="79941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CDDFD332-2F14-318B-F1AC-C23851A840F4}"/>
                  </a:ext>
                </a:extLst>
              </p:cNvPr>
              <p:cNvSpPr/>
              <p:nvPr/>
            </p:nvSpPr>
            <p:spPr>
              <a:xfrm>
                <a:off x="7240683" y="5606625"/>
                <a:ext cx="2488761" cy="798980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8168EFF-3E8B-316F-8B57-D0CCCC8B5C7C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D814F02-5BEC-B33F-5971-1A8940E38457}"/>
                  </a:ext>
                </a:extLst>
              </p:cNvPr>
              <p:cNvSpPr txBox="1"/>
              <p:nvPr/>
            </p:nvSpPr>
            <p:spPr>
              <a:xfrm>
                <a:off x="8283467" y="5666940"/>
                <a:ext cx="14764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110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061B516-9382-50C9-5191-B1EC82BAF7DC}"/>
              </a:ext>
            </a:extLst>
          </p:cNvPr>
          <p:cNvGrpSpPr/>
          <p:nvPr/>
        </p:nvGrpSpPr>
        <p:grpSpPr>
          <a:xfrm>
            <a:off x="9852071" y="4113133"/>
            <a:ext cx="2216199" cy="880755"/>
            <a:chOff x="9598584" y="4678264"/>
            <a:chExt cx="2374158" cy="880755"/>
          </a:xfrm>
        </p:grpSpPr>
        <p:sp>
          <p:nvSpPr>
            <p:cNvPr id="53" name="Arrow: Pentagon 52">
              <a:extLst>
                <a:ext uri="{FF2B5EF4-FFF2-40B4-BE49-F238E27FC236}">
                  <a16:creationId xmlns:a16="http://schemas.microsoft.com/office/drawing/2014/main" id="{31AF039A-143A-B8D1-B757-4ACFBEA3AC30}"/>
                </a:ext>
              </a:extLst>
            </p:cNvPr>
            <p:cNvSpPr/>
            <p:nvPr/>
          </p:nvSpPr>
          <p:spPr>
            <a:xfrm>
              <a:off x="9598584" y="4678264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34FD1CD-7D19-D024-5083-862FE5E80EDA}"/>
                </a:ext>
              </a:extLst>
            </p:cNvPr>
            <p:cNvSpPr txBox="1"/>
            <p:nvPr/>
          </p:nvSpPr>
          <p:spPr>
            <a:xfrm>
              <a:off x="10131021" y="4724591"/>
              <a:ext cx="1248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116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2183BE8-B850-EBBC-D839-3917AAD7F35A}"/>
                </a:ext>
              </a:extLst>
            </p:cNvPr>
            <p:cNvGrpSpPr/>
            <p:nvPr/>
          </p:nvGrpSpPr>
          <p:grpSpPr>
            <a:xfrm>
              <a:off x="9701261" y="5037325"/>
              <a:ext cx="2046289" cy="521694"/>
              <a:chOff x="7288694" y="5606625"/>
              <a:chExt cx="2356149" cy="52169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2F0D8662-3904-2563-60EE-97B63FE58DB8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345484" cy="521694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6814114-3D9E-3FD0-3978-6786D63939C4}"/>
                  </a:ext>
                </a:extLst>
              </p:cNvPr>
              <p:cNvSpPr txBox="1"/>
              <p:nvPr/>
            </p:nvSpPr>
            <p:spPr>
              <a:xfrm>
                <a:off x="7436042" y="5674711"/>
                <a:ext cx="220880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115 C-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8CBD58E-F318-6FAC-4C2B-7466A834EF05}"/>
              </a:ext>
            </a:extLst>
          </p:cNvPr>
          <p:cNvGrpSpPr/>
          <p:nvPr/>
        </p:nvGrpSpPr>
        <p:grpSpPr>
          <a:xfrm>
            <a:off x="6745316" y="5447687"/>
            <a:ext cx="3086264" cy="1303222"/>
            <a:chOff x="7209655" y="4676673"/>
            <a:chExt cx="2374158" cy="1303222"/>
          </a:xfrm>
        </p:grpSpPr>
        <p:sp>
          <p:nvSpPr>
            <p:cNvPr id="66" name="Arrow: Pentagon 65">
              <a:extLst>
                <a:ext uri="{FF2B5EF4-FFF2-40B4-BE49-F238E27FC236}">
                  <a16:creationId xmlns:a16="http://schemas.microsoft.com/office/drawing/2014/main" id="{4CF53899-C15E-1017-AE84-3A2796313125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65388DB-6C86-58EB-F0FE-0E17B5A1FC1E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101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2B731AC-0842-A239-6E80-08D22E1A70B5}"/>
                </a:ext>
              </a:extLst>
            </p:cNvPr>
            <p:cNvGrpSpPr/>
            <p:nvPr/>
          </p:nvGrpSpPr>
          <p:grpSpPr>
            <a:xfrm>
              <a:off x="7272070" y="5032028"/>
              <a:ext cx="2119602" cy="947867"/>
              <a:chOff x="7288694" y="5606624"/>
              <a:chExt cx="2440563" cy="947867"/>
            </a:xfrm>
          </p:grpSpPr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D1B67C0A-3626-7461-E480-AE7FB264A7DB}"/>
                  </a:ext>
                </a:extLst>
              </p:cNvPr>
              <p:cNvSpPr/>
              <p:nvPr/>
            </p:nvSpPr>
            <p:spPr>
              <a:xfrm>
                <a:off x="7288694" y="5606624"/>
                <a:ext cx="2401385" cy="900245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F3C990D7-6B3C-BB3B-830C-F9ED85DBF97A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56127D18-BD25-DC89-C80A-776E842BC236}"/>
                  </a:ext>
                </a:extLst>
              </p:cNvPr>
              <p:cNvSpPr txBox="1"/>
              <p:nvPr/>
            </p:nvSpPr>
            <p:spPr>
              <a:xfrm>
                <a:off x="8281597" y="5654245"/>
                <a:ext cx="144766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124 C- or   </a:t>
                </a:r>
              </a:p>
              <a:p>
                <a:r>
                  <a:rPr lang="en-US" sz="1050" dirty="0"/>
                  <a:t>   MATH 126 C-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5E606D9-55FA-2452-CE31-F13A94CFB251}"/>
              </a:ext>
            </a:extLst>
          </p:cNvPr>
          <p:cNvGrpSpPr/>
          <p:nvPr/>
        </p:nvGrpSpPr>
        <p:grpSpPr>
          <a:xfrm>
            <a:off x="9848001" y="5450429"/>
            <a:ext cx="2343998" cy="832748"/>
            <a:chOff x="7209655" y="4676673"/>
            <a:chExt cx="2343998" cy="832748"/>
          </a:xfrm>
        </p:grpSpPr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9331745D-8270-3F19-A475-A3E1A1364860}"/>
                </a:ext>
              </a:extLst>
            </p:cNvPr>
            <p:cNvSpPr/>
            <p:nvPr/>
          </p:nvSpPr>
          <p:spPr>
            <a:xfrm>
              <a:off x="7209655" y="4676673"/>
              <a:ext cx="2193914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5AD324E-2843-6A2F-9737-9517C5918C1C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102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D7BACF6-ABD5-FC35-DEAD-DA471B1C250D}"/>
                </a:ext>
              </a:extLst>
            </p:cNvPr>
            <p:cNvGrpSpPr/>
            <p:nvPr/>
          </p:nvGrpSpPr>
          <p:grpSpPr>
            <a:xfrm>
              <a:off x="7272068" y="5032029"/>
              <a:ext cx="2281585" cy="477392"/>
              <a:chOff x="7288694" y="5606625"/>
              <a:chExt cx="2627075" cy="477392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8143A31A-E875-EF70-7B04-AD71FD8035F6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199081" cy="477392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2531264-5F26-EE70-48E6-157EA8EA9998}"/>
                  </a:ext>
                </a:extLst>
              </p:cNvPr>
              <p:cNvSpPr txBox="1"/>
              <p:nvPr/>
            </p:nvSpPr>
            <p:spPr>
              <a:xfrm>
                <a:off x="7471347" y="5668519"/>
                <a:ext cx="24444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PHYS 101 C-</a:t>
                </a:r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BA295C8-DA86-829E-A516-B8C64C2F9B44}"/>
              </a:ext>
            </a:extLst>
          </p:cNvPr>
          <p:cNvGrpSpPr/>
          <p:nvPr/>
        </p:nvGrpSpPr>
        <p:grpSpPr>
          <a:xfrm>
            <a:off x="6297978" y="4734083"/>
            <a:ext cx="415498" cy="261610"/>
            <a:chOff x="1485781" y="3550633"/>
            <a:chExt cx="415498" cy="261610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93816A6B-3C8F-1CEA-34C8-661C8788D0BB}"/>
                </a:ext>
              </a:extLst>
            </p:cNvPr>
            <p:cNvSpPr/>
            <p:nvPr/>
          </p:nvSpPr>
          <p:spPr>
            <a:xfrm>
              <a:off x="1531564" y="3560261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2603006A-CFB7-A7F9-ADD0-835106C680E0}"/>
                </a:ext>
              </a:extLst>
            </p:cNvPr>
            <p:cNvSpPr txBox="1"/>
            <p:nvPr/>
          </p:nvSpPr>
          <p:spPr>
            <a:xfrm>
              <a:off x="1485781" y="3550633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2hr.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27C9AC3-55DB-0E4D-48C8-79D846BEAE61}"/>
              </a:ext>
            </a:extLst>
          </p:cNvPr>
          <p:cNvGrpSpPr/>
          <p:nvPr/>
        </p:nvGrpSpPr>
        <p:grpSpPr>
          <a:xfrm>
            <a:off x="11661685" y="4656972"/>
            <a:ext cx="415498" cy="261610"/>
            <a:chOff x="562376" y="3657600"/>
            <a:chExt cx="415498" cy="26161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A9C232-E0D3-5BF9-22E7-0D9403E0586A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C42423E-30DB-C1CC-089E-E99E1D9060D7}"/>
                </a:ext>
              </a:extLst>
            </p:cNvPr>
            <p:cNvSpPr txBox="1"/>
            <p:nvPr/>
          </p:nvSpPr>
          <p:spPr>
            <a:xfrm>
              <a:off x="562376" y="365760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A15C2D36-5C98-CCF2-156D-8BCB9A06CE82}"/>
              </a:ext>
            </a:extLst>
          </p:cNvPr>
          <p:cNvGrpSpPr/>
          <p:nvPr/>
        </p:nvGrpSpPr>
        <p:grpSpPr>
          <a:xfrm>
            <a:off x="11661685" y="5985133"/>
            <a:ext cx="415498" cy="263001"/>
            <a:chOff x="1220847" y="3624994"/>
            <a:chExt cx="415498" cy="26300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C24DB63-B3D9-53FB-A055-53E1890B7731}"/>
                </a:ext>
              </a:extLst>
            </p:cNvPr>
            <p:cNvSpPr/>
            <p:nvPr/>
          </p:nvSpPr>
          <p:spPr>
            <a:xfrm>
              <a:off x="1276460" y="3624994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2DC263C-8CEE-34A5-E49B-8AC91A056845}"/>
                </a:ext>
              </a:extLst>
            </p:cNvPr>
            <p:cNvSpPr txBox="1"/>
            <p:nvPr/>
          </p:nvSpPr>
          <p:spPr>
            <a:xfrm>
              <a:off x="1220847" y="3626385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19DA138-DFEF-F742-DB07-F43B0A17C05F}"/>
              </a:ext>
            </a:extLst>
          </p:cNvPr>
          <p:cNvGrpSpPr/>
          <p:nvPr/>
        </p:nvGrpSpPr>
        <p:grpSpPr>
          <a:xfrm>
            <a:off x="9408529" y="4780065"/>
            <a:ext cx="415498" cy="261610"/>
            <a:chOff x="1402782" y="3586599"/>
            <a:chExt cx="415498" cy="261610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23D7AEA-6EAF-C0F6-2DBD-39ECC969FE79}"/>
                </a:ext>
              </a:extLst>
            </p:cNvPr>
            <p:cNvSpPr/>
            <p:nvPr/>
          </p:nvSpPr>
          <p:spPr>
            <a:xfrm>
              <a:off x="1457104" y="3603593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9005E3C-FF88-E5AF-CCE6-C9801635FD72}"/>
                </a:ext>
              </a:extLst>
            </p:cNvPr>
            <p:cNvSpPr txBox="1"/>
            <p:nvPr/>
          </p:nvSpPr>
          <p:spPr>
            <a:xfrm>
              <a:off x="1402782" y="3586599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4D869AB-9E02-7A8D-2FE9-92AA2B268865}"/>
              </a:ext>
            </a:extLst>
          </p:cNvPr>
          <p:cNvGrpSpPr/>
          <p:nvPr/>
        </p:nvGrpSpPr>
        <p:grpSpPr>
          <a:xfrm>
            <a:off x="9359941" y="6085254"/>
            <a:ext cx="415498" cy="261610"/>
            <a:chOff x="573862" y="3657450"/>
            <a:chExt cx="415498" cy="261610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0EF7221-6141-D7CF-6437-67D2039DAD80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4015921-EDFF-E8A7-6764-9D0001CA9C4E}"/>
                </a:ext>
              </a:extLst>
            </p:cNvPr>
            <p:cNvSpPr txBox="1"/>
            <p:nvPr/>
          </p:nvSpPr>
          <p:spPr>
            <a:xfrm>
              <a:off x="573862" y="365745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503F6B0-6D8E-EF9B-40FB-9D0C63A9671A}"/>
              </a:ext>
            </a:extLst>
          </p:cNvPr>
          <p:cNvSpPr txBox="1"/>
          <p:nvPr/>
        </p:nvSpPr>
        <p:spPr>
          <a:xfrm>
            <a:off x="9848001" y="6381577"/>
            <a:ext cx="2193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*PHYS 111 placement and   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prerequisites – no change.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905D6-2317-B0F1-9220-F52F38CDF225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54D7CED-8D29-4CF2-6775-69FEB0DA2897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C2D4ED5-EE66-23C5-6FE7-9032A4861FB5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5CEFFF9-B4E8-3E44-1AAD-793E4E366691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852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2B2CB69-E40B-A859-D1D7-8240159A79C2}"/>
              </a:ext>
            </a:extLst>
          </p:cNvPr>
          <p:cNvGrpSpPr/>
          <p:nvPr/>
        </p:nvGrpSpPr>
        <p:grpSpPr>
          <a:xfrm>
            <a:off x="664463" y="1674679"/>
            <a:ext cx="1421094" cy="1128139"/>
            <a:chOff x="655073" y="1800967"/>
            <a:chExt cx="1421094" cy="1128139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76D6D60-FA43-D9DA-3FD3-A07198A041CC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82A8D77-576C-3BBF-62A4-277233C26DF5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6F89F62-147C-4A7A-26BF-5D45B5B53965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209CFCB-9DE5-3436-818B-522606DBB41F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F3EADEF-EFCE-4812-CB40-A93A014FDA97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36B5786-11E1-E158-065D-357DD984C7BA}"/>
              </a:ext>
            </a:extLst>
          </p:cNvPr>
          <p:cNvSpPr txBox="1"/>
          <p:nvPr/>
        </p:nvSpPr>
        <p:spPr>
          <a:xfrm>
            <a:off x="661160" y="4055779"/>
            <a:ext cx="5895504" cy="2585323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122: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Offered as a 3-credit course with a redesigned curriculum for majors that require MATH 124 or 126 or higher.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Lecture-based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ALEKS offered in class as a way for students to gauge their own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Will serve as a GEF course for students who change majors to one that requires less MATH than the STEM Path.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7B77EB-8161-B23F-2CB9-17C0F3730664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B4CB150-33D9-A6D8-DD88-04D4D1B18751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4883610-1F05-8E71-71FB-51B8E0BD3E6E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740859F-A14E-3AE8-B149-E0B46C459188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591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36B5786-11E1-E158-065D-357DD984C7BA}"/>
              </a:ext>
            </a:extLst>
          </p:cNvPr>
          <p:cNvSpPr txBox="1"/>
          <p:nvPr/>
        </p:nvSpPr>
        <p:spPr>
          <a:xfrm>
            <a:off x="2868941" y="4091175"/>
            <a:ext cx="5460562" cy="923330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104 and 106: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updated curriculum for MATH 124 and MATH 126 no longer requires MATH 104 and 106.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E7932A6-1019-D540-D239-5B1D6C547FB6}"/>
              </a:ext>
            </a:extLst>
          </p:cNvPr>
          <p:cNvGrpSpPr/>
          <p:nvPr/>
        </p:nvGrpSpPr>
        <p:grpSpPr>
          <a:xfrm>
            <a:off x="2822359" y="181502"/>
            <a:ext cx="1420348" cy="1394899"/>
            <a:chOff x="3517958" y="313293"/>
            <a:chExt cx="1420348" cy="1394899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7E4434E-61D0-0B64-8460-BC6C0349A4D1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2A707DD4-63C1-751F-40F1-F39289D75264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84099EB-EE39-2A2F-09AA-2EAFB0E46871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A264ECA-7D29-23BA-A19A-7402E16F6438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14A8ED7-497E-8A51-5A2D-9354486A8650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F52109F-1777-1B28-A754-031911248CAB}"/>
              </a:ext>
            </a:extLst>
          </p:cNvPr>
          <p:cNvGrpSpPr/>
          <p:nvPr/>
        </p:nvGrpSpPr>
        <p:grpSpPr>
          <a:xfrm>
            <a:off x="3243019" y="2195144"/>
            <a:ext cx="1443343" cy="1450432"/>
            <a:chOff x="4000872" y="3936748"/>
            <a:chExt cx="1443343" cy="145043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D858C10-CB0C-71FF-7DAC-0FE9D2498AE0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87B45F5A-3F01-20D6-A7E4-F17B1A9CCDA4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45735EB7-6B1D-35CC-A0D1-E9C6066E1640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25B4EC2E-A19B-C93B-5061-60B2F20D408B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37D1D4B-5A89-7ECC-66CF-464A8F8A8346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0333EE78-4195-1066-29FE-802677C055D9}"/>
              </a:ext>
            </a:extLst>
          </p:cNvPr>
          <p:cNvSpPr txBox="1"/>
          <p:nvPr/>
        </p:nvSpPr>
        <p:spPr>
          <a:xfrm>
            <a:off x="2864463" y="5157769"/>
            <a:ext cx="5460562" cy="923330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124: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Placement scores updated (lowered slightly) based on current student success data.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52181F-6AF4-7064-8A11-29D03E3C7289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70440CE-D9CF-5C61-15AB-A75F49163403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4291CA9-E2AD-48D3-DBAE-C030C7BCBADE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C81C9E-39AF-D42F-4C1D-A2C4B85D6318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714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0333EE78-4195-1066-29FE-802677C055D9}"/>
              </a:ext>
            </a:extLst>
          </p:cNvPr>
          <p:cNvSpPr txBox="1"/>
          <p:nvPr/>
        </p:nvSpPr>
        <p:spPr>
          <a:xfrm>
            <a:off x="6652571" y="4194111"/>
            <a:ext cx="5460562" cy="1200329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153 and MATH 154: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MATH 153 and MATH 154 will be phased out as students are prepared for MATH 155 directly through pre-requisite coursework.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0BA012-5462-CBDA-0C95-4A564A80125D}"/>
              </a:ext>
            </a:extLst>
          </p:cNvPr>
          <p:cNvSpPr txBox="1"/>
          <p:nvPr/>
        </p:nvSpPr>
        <p:spPr>
          <a:xfrm>
            <a:off x="6652571" y="5593621"/>
            <a:ext cx="5460562" cy="1200329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129: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MATH 129 will again be an available offering in Fall 2024 for students that place, serving as a pre-requisite course for MATH 155.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03091AD-F5A1-4855-0DFB-3EB524A1FC44}"/>
              </a:ext>
            </a:extLst>
          </p:cNvPr>
          <p:cNvGrpSpPr/>
          <p:nvPr/>
        </p:nvGrpSpPr>
        <p:grpSpPr>
          <a:xfrm>
            <a:off x="6729622" y="2536332"/>
            <a:ext cx="1852446" cy="1432325"/>
            <a:chOff x="8226681" y="1804684"/>
            <a:chExt cx="1852446" cy="1432325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43C360B-B336-80DE-8CED-951A24B61101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5AC5C06C-F9F4-4F5F-8D4D-5ADE4E5FFC23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D9B622D-5C04-2D57-9B15-4080174FEE03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F7A00CC-4C69-8DDF-9BD1-F7BFE814AEFD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87A866-71D0-A723-DA18-4D232CD8928B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47A4C12-7F3A-C719-395B-68EF74701161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6E7DA7-0DDE-A7B4-270E-DC1A2771FC9F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0225371-7C5B-AB48-C75F-ED9476B7CF6B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279C377-9710-5DA1-6655-C151120E101E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844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0333EE78-4195-1066-29FE-802677C055D9}"/>
              </a:ext>
            </a:extLst>
          </p:cNvPr>
          <p:cNvSpPr txBox="1"/>
          <p:nvPr/>
        </p:nvSpPr>
        <p:spPr>
          <a:xfrm>
            <a:off x="6652571" y="4194111"/>
            <a:ext cx="5460562" cy="923330"/>
          </a:xfrm>
          <a:prstGeom prst="rect">
            <a:avLst/>
          </a:prstGeom>
          <a:solidFill>
            <a:schemeClr val="bg1"/>
          </a:solidFill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155: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Placement will not change, </a:t>
            </a:r>
            <a:r>
              <a:rPr lang="en-US" b="1" dirty="0">
                <a:solidFill>
                  <a:srgbClr val="FF0000"/>
                </a:solidFill>
              </a:rPr>
              <a:t>starting Fall 2025</a:t>
            </a:r>
            <a:r>
              <a:rPr lang="en-US" dirty="0"/>
              <a:t>, prerequisite coursework will lead to course access.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7A4C12-7F3A-C719-395B-68EF74701161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6E7DA7-0DDE-A7B4-270E-DC1A2771FC9F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0225371-7C5B-AB48-C75F-ED9476B7CF6B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279C377-9710-5DA1-6655-C151120E101E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8411DD6-D179-4006-4144-36D5D57A38D7}"/>
              </a:ext>
            </a:extLst>
          </p:cNvPr>
          <p:cNvGrpSpPr/>
          <p:nvPr/>
        </p:nvGrpSpPr>
        <p:grpSpPr>
          <a:xfrm>
            <a:off x="9850899" y="2202326"/>
            <a:ext cx="2265132" cy="1635465"/>
            <a:chOff x="9678737" y="3959242"/>
            <a:chExt cx="2265132" cy="1635465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63E6E3-168D-3963-022D-48CE699FD493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629F0516-77CE-00A8-6897-31B4856C4030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146F86F-C344-5C64-A40F-418EA1FEB3A7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E0A76FA-88D0-5715-EF75-9D4BDB36BBD1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9EFE571-F679-BA36-4C2D-FB9FB3B2FB52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290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AF12BAD-1595-4709-4FAE-5C6C18F0B948}"/>
              </a:ext>
            </a:extLst>
          </p:cNvPr>
          <p:cNvCxnSpPr>
            <a:cxnSpLocks/>
            <a:stCxn id="37" idx="3"/>
            <a:endCxn id="35" idx="0"/>
          </p:cNvCxnSpPr>
          <p:nvPr/>
        </p:nvCxnSpPr>
        <p:spPr>
          <a:xfrm>
            <a:off x="4029755" y="216898"/>
            <a:ext cx="2708119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BDD656-D933-067E-2D33-F471E513D8E8}"/>
              </a:ext>
            </a:extLst>
          </p:cNvPr>
          <p:cNvGrpSpPr/>
          <p:nvPr/>
        </p:nvGrpSpPr>
        <p:grpSpPr>
          <a:xfrm>
            <a:off x="42895" y="-81024"/>
            <a:ext cx="2001062" cy="1289626"/>
            <a:chOff x="44961" y="4921402"/>
            <a:chExt cx="2001062" cy="1289626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D53F3AB-C67A-2495-50E2-E2C0A06994A0}"/>
                </a:ext>
              </a:extLst>
            </p:cNvPr>
            <p:cNvSpPr txBox="1"/>
            <p:nvPr/>
          </p:nvSpPr>
          <p:spPr>
            <a:xfrm>
              <a:off x="44961" y="4921402"/>
              <a:ext cx="200106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Updated </a:t>
              </a:r>
            </a:p>
            <a:p>
              <a:pPr algn="ctr"/>
              <a:r>
                <a:rPr lang="en-US" sz="3200" b="1" dirty="0">
                  <a:solidFill>
                    <a:srgbClr val="072B41"/>
                  </a:solidFill>
                </a:rPr>
                <a:t>STEM Path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E8636A14-F487-0988-E622-972A4B4CF9FB}"/>
                </a:ext>
              </a:extLst>
            </p:cNvPr>
            <p:cNvSpPr txBox="1"/>
            <p:nvPr/>
          </p:nvSpPr>
          <p:spPr>
            <a:xfrm>
              <a:off x="345302" y="5841696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2024-2025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0AC16E2-E186-AB28-EC89-60DCBABCD10E}"/>
              </a:ext>
            </a:extLst>
          </p:cNvPr>
          <p:cNvGrpSpPr/>
          <p:nvPr/>
        </p:nvGrpSpPr>
        <p:grpSpPr>
          <a:xfrm>
            <a:off x="2826837" y="175267"/>
            <a:ext cx="1420348" cy="1394899"/>
            <a:chOff x="3517958" y="313293"/>
            <a:chExt cx="1420348" cy="1394899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32CFCD9-A5EF-364B-0CB1-EBF7B115C18E}"/>
                </a:ext>
              </a:extLst>
            </p:cNvPr>
            <p:cNvSpPr/>
            <p:nvPr/>
          </p:nvSpPr>
          <p:spPr>
            <a:xfrm>
              <a:off x="3517958" y="313293"/>
              <a:ext cx="1202918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124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731DB03-401F-2839-F359-00A91E35AD75}"/>
                </a:ext>
              </a:extLst>
            </p:cNvPr>
            <p:cNvSpPr/>
            <p:nvPr/>
          </p:nvSpPr>
          <p:spPr>
            <a:xfrm>
              <a:off x="3560062" y="619749"/>
              <a:ext cx="1175516" cy="108844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20-25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520-600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40-64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122 C-</a:t>
              </a: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E45F195-B49D-EBDD-AB58-1A3A37038F4C}"/>
                </a:ext>
              </a:extLst>
            </p:cNvPr>
            <p:cNvGrpSpPr/>
            <p:nvPr/>
          </p:nvGrpSpPr>
          <p:grpSpPr>
            <a:xfrm>
              <a:off x="4522808" y="1036054"/>
              <a:ext cx="415498" cy="261610"/>
              <a:chOff x="561102" y="3591674"/>
              <a:chExt cx="415498" cy="261610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B5904F7-07D0-3A88-51F6-2BAA47C9061F}"/>
                  </a:ext>
                </a:extLst>
              </p:cNvPr>
              <p:cNvSpPr/>
              <p:nvPr/>
            </p:nvSpPr>
            <p:spPr>
              <a:xfrm>
                <a:off x="627225" y="3601206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DE7C8490-B389-1218-6F9C-D126BB9F7D8E}"/>
                  </a:ext>
                </a:extLst>
              </p:cNvPr>
              <p:cNvSpPr txBox="1"/>
              <p:nvPr/>
            </p:nvSpPr>
            <p:spPr>
              <a:xfrm>
                <a:off x="561102" y="359167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57A2A99-C82C-3C8A-A8F4-195455F8826D}"/>
              </a:ext>
            </a:extLst>
          </p:cNvPr>
          <p:cNvGrpSpPr/>
          <p:nvPr/>
        </p:nvGrpSpPr>
        <p:grpSpPr>
          <a:xfrm>
            <a:off x="6737874" y="175267"/>
            <a:ext cx="1915278" cy="1744768"/>
            <a:chOff x="6489656" y="309567"/>
            <a:chExt cx="1697875" cy="1744768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3ED474-7F6E-861A-B99B-EA85216ED39B}"/>
                </a:ext>
              </a:extLst>
            </p:cNvPr>
            <p:cNvSpPr/>
            <p:nvPr/>
          </p:nvSpPr>
          <p:spPr>
            <a:xfrm>
              <a:off x="6489656" y="309567"/>
              <a:ext cx="143712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150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80E168F-303F-1396-78E0-72F0FA527356}"/>
                </a:ext>
              </a:extLst>
            </p:cNvPr>
            <p:cNvSpPr/>
            <p:nvPr/>
          </p:nvSpPr>
          <p:spPr>
            <a:xfrm>
              <a:off x="6515399" y="635074"/>
              <a:ext cx="1413118" cy="141926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610+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124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0ACC3FF5-44FB-133B-0395-0D241D9F1C93}"/>
                </a:ext>
              </a:extLst>
            </p:cNvPr>
            <p:cNvGrpSpPr/>
            <p:nvPr/>
          </p:nvGrpSpPr>
          <p:grpSpPr>
            <a:xfrm>
              <a:off x="7772033" y="1181906"/>
              <a:ext cx="415498" cy="261610"/>
              <a:chOff x="770996" y="3552089"/>
              <a:chExt cx="415498" cy="261610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99358E20-7C5D-3E05-CE8B-94F53B3C6E7B}"/>
                  </a:ext>
                </a:extLst>
              </p:cNvPr>
              <p:cNvSpPr/>
              <p:nvPr/>
            </p:nvSpPr>
            <p:spPr>
              <a:xfrm>
                <a:off x="803731" y="357271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27160B0A-A18C-F182-E695-12B0D6A0E96D}"/>
                  </a:ext>
                </a:extLst>
              </p:cNvPr>
              <p:cNvSpPr txBox="1"/>
              <p:nvPr/>
            </p:nvSpPr>
            <p:spPr>
              <a:xfrm>
                <a:off x="770996" y="3552089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C26C40E-B551-3379-37EB-F718AB03F44E}"/>
              </a:ext>
            </a:extLst>
          </p:cNvPr>
          <p:cNvGrpSpPr/>
          <p:nvPr/>
        </p:nvGrpSpPr>
        <p:grpSpPr>
          <a:xfrm>
            <a:off x="6736768" y="2525574"/>
            <a:ext cx="1852446" cy="1432325"/>
            <a:chOff x="8226681" y="1804684"/>
            <a:chExt cx="1852446" cy="143232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8DAABD2-8BD5-7F71-C001-AA3D9A563B7B}"/>
                </a:ext>
              </a:extLst>
            </p:cNvPr>
            <p:cNvSpPr/>
            <p:nvPr/>
          </p:nvSpPr>
          <p:spPr>
            <a:xfrm>
              <a:off x="8226681" y="1804684"/>
              <a:ext cx="1622243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129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AD62F9C-A6AF-A455-13F8-DC7F157C33CE}"/>
                </a:ext>
              </a:extLst>
            </p:cNvPr>
            <p:cNvSpPr/>
            <p:nvPr/>
          </p:nvSpPr>
          <p:spPr>
            <a:xfrm>
              <a:off x="8269223" y="2125559"/>
              <a:ext cx="1579701" cy="111145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26-27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610-650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65-74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Pre-Calc AP (Score 3)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endParaRPr lang="en-US" sz="1050" dirty="0">
                <a:solidFill>
                  <a:schemeClr val="tx1"/>
                </a:solidFill>
              </a:endParaRP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33518CC-998D-29F8-2F72-31C0E31600BF}"/>
                </a:ext>
              </a:extLst>
            </p:cNvPr>
            <p:cNvGrpSpPr/>
            <p:nvPr/>
          </p:nvGrpSpPr>
          <p:grpSpPr>
            <a:xfrm>
              <a:off x="9663629" y="2515682"/>
              <a:ext cx="415498" cy="261610"/>
              <a:chOff x="1003335" y="3486356"/>
              <a:chExt cx="415498" cy="261610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A3A186EA-E4CC-3279-98D5-B4F23D810366}"/>
                  </a:ext>
                </a:extLst>
              </p:cNvPr>
              <p:cNvSpPr/>
              <p:nvPr/>
            </p:nvSpPr>
            <p:spPr>
              <a:xfrm>
                <a:off x="1070570" y="3503350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F97B334-6740-B52E-C0DA-2E75284BBDF2}"/>
                  </a:ext>
                </a:extLst>
              </p:cNvPr>
              <p:cNvSpPr txBox="1"/>
              <p:nvPr/>
            </p:nvSpPr>
            <p:spPr>
              <a:xfrm>
                <a:off x="1003335" y="3486356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C127DE-818F-D870-B5A6-2097641B7647}"/>
              </a:ext>
            </a:extLst>
          </p:cNvPr>
          <p:cNvCxnSpPr>
            <a:cxnSpLocks/>
            <a:stCxn id="35" idx="3"/>
            <a:endCxn id="14" idx="0"/>
          </p:cNvCxnSpPr>
          <p:nvPr/>
        </p:nvCxnSpPr>
        <p:spPr>
          <a:xfrm flipV="1">
            <a:off x="8359012" y="214824"/>
            <a:ext cx="1498514" cy="207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777A8C-1C4E-D5FF-0773-2FA6C4E5EAD9}"/>
              </a:ext>
            </a:extLst>
          </p:cNvPr>
          <p:cNvGrpSpPr/>
          <p:nvPr/>
        </p:nvGrpSpPr>
        <p:grpSpPr>
          <a:xfrm>
            <a:off x="655073" y="1662941"/>
            <a:ext cx="1421094" cy="1128139"/>
            <a:chOff x="655073" y="1800967"/>
            <a:chExt cx="1421094" cy="1128139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A58244-8E85-690D-5720-69A19C3B7E00}"/>
                </a:ext>
              </a:extLst>
            </p:cNvPr>
            <p:cNvSpPr/>
            <p:nvPr/>
          </p:nvSpPr>
          <p:spPr>
            <a:xfrm>
              <a:off x="655073" y="1800967"/>
              <a:ext cx="1230312" cy="448539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81BF3A5-AF61-6015-2585-26D56885648E}"/>
                </a:ext>
              </a:extLst>
            </p:cNvPr>
            <p:cNvSpPr/>
            <p:nvPr/>
          </p:nvSpPr>
          <p:spPr>
            <a:xfrm>
              <a:off x="705199" y="2135475"/>
              <a:ext cx="1130061" cy="7936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0-21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0-530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0-44</a:t>
              </a:r>
            </a:p>
          </p:txBody>
        </p: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3E30F3FB-2939-BC28-366D-41AC8AA61568}"/>
                </a:ext>
              </a:extLst>
            </p:cNvPr>
            <p:cNvGrpSpPr/>
            <p:nvPr/>
          </p:nvGrpSpPr>
          <p:grpSpPr>
            <a:xfrm>
              <a:off x="1660669" y="2401485"/>
              <a:ext cx="415498" cy="261610"/>
              <a:chOff x="562376" y="3657600"/>
              <a:chExt cx="415498" cy="261610"/>
            </a:xfrm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FB90FB9F-1A5A-C6A1-7216-B198D52D96A3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601D18C8-AE75-3AEE-4F8F-F022680803C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A749651-7773-B7F1-7681-7C881D5ABD55}"/>
              </a:ext>
            </a:extLst>
          </p:cNvPr>
          <p:cNvCxnSpPr>
            <a:cxnSpLocks/>
            <a:stCxn id="31" idx="3"/>
            <a:endCxn id="37" idx="0"/>
          </p:cNvCxnSpPr>
          <p:nvPr/>
        </p:nvCxnSpPr>
        <p:spPr>
          <a:xfrm flipV="1">
            <a:off x="1885385" y="216898"/>
            <a:ext cx="941452" cy="1490897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A92A8C1-B05B-BE9B-FFF1-4344E1709296}"/>
              </a:ext>
            </a:extLst>
          </p:cNvPr>
          <p:cNvCxnSpPr>
            <a:cxnSpLocks/>
            <a:stCxn id="31" idx="3"/>
            <a:endCxn id="127" idx="0"/>
          </p:cNvCxnSpPr>
          <p:nvPr/>
        </p:nvCxnSpPr>
        <p:spPr>
          <a:xfrm>
            <a:off x="1885385" y="1707795"/>
            <a:ext cx="1353269" cy="516464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3F5FF5-A89E-76ED-1A22-52524D2B1365}"/>
              </a:ext>
            </a:extLst>
          </p:cNvPr>
          <p:cNvCxnSpPr>
            <a:cxnSpLocks/>
            <a:stCxn id="127" idx="3"/>
            <a:endCxn id="7" idx="0"/>
          </p:cNvCxnSpPr>
          <p:nvPr/>
        </p:nvCxnSpPr>
        <p:spPr>
          <a:xfrm>
            <a:off x="4512294" y="2224259"/>
            <a:ext cx="466465" cy="0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F133C5A-6339-EEE9-2A26-0AD2AFCFFE1D}"/>
              </a:ext>
            </a:extLst>
          </p:cNvPr>
          <p:cNvGrpSpPr/>
          <p:nvPr/>
        </p:nvGrpSpPr>
        <p:grpSpPr>
          <a:xfrm>
            <a:off x="9857526" y="173193"/>
            <a:ext cx="1459635" cy="986168"/>
            <a:chOff x="9664797" y="301249"/>
            <a:chExt cx="1459635" cy="98616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0B1DE77-88C2-97EF-F32D-F7D6079B5B6E}"/>
                </a:ext>
              </a:extLst>
            </p:cNvPr>
            <p:cNvSpPr/>
            <p:nvPr/>
          </p:nvSpPr>
          <p:spPr>
            <a:xfrm>
              <a:off x="9664797" y="301249"/>
              <a:ext cx="1219616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151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6D1F7008-57F1-E6F8-9273-F814DFD4AFA3}"/>
                </a:ext>
              </a:extLst>
            </p:cNvPr>
            <p:cNvSpPr/>
            <p:nvPr/>
          </p:nvSpPr>
          <p:spPr>
            <a:xfrm>
              <a:off x="9701225" y="626758"/>
              <a:ext cx="1146760" cy="66065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150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155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BB79B86-F959-D84A-F24B-86CC0A6790E1}"/>
                </a:ext>
              </a:extLst>
            </p:cNvPr>
            <p:cNvGrpSpPr/>
            <p:nvPr/>
          </p:nvGrpSpPr>
          <p:grpSpPr>
            <a:xfrm>
              <a:off x="10708934" y="826282"/>
              <a:ext cx="415498" cy="261610"/>
              <a:chOff x="562376" y="3657600"/>
              <a:chExt cx="415498" cy="261610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4AC417E9-D974-A499-CE59-2C0A893CDA17}"/>
                  </a:ext>
                </a:extLst>
              </p:cNvPr>
              <p:cNvSpPr/>
              <p:nvPr/>
            </p:nvSpPr>
            <p:spPr>
              <a:xfrm>
                <a:off x="627162" y="3668015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614B9786-9C97-7C73-E9F0-A23C73E46C6D}"/>
                  </a:ext>
                </a:extLst>
              </p:cNvPr>
              <p:cNvSpPr txBox="1"/>
              <p:nvPr/>
            </p:nvSpPr>
            <p:spPr>
              <a:xfrm>
                <a:off x="562376" y="365760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2C1B7BE-B9C3-942C-F4C1-187F3EC972E3}"/>
              </a:ext>
            </a:extLst>
          </p:cNvPr>
          <p:cNvGrpSpPr/>
          <p:nvPr/>
        </p:nvGrpSpPr>
        <p:grpSpPr>
          <a:xfrm>
            <a:off x="3238654" y="2182628"/>
            <a:ext cx="1443343" cy="1450432"/>
            <a:chOff x="4000872" y="3936748"/>
            <a:chExt cx="1443343" cy="145043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D8B0BAF-B9E0-BA75-2064-8D1520732A03}"/>
                </a:ext>
              </a:extLst>
            </p:cNvPr>
            <p:cNvSpPr/>
            <p:nvPr/>
          </p:nvSpPr>
          <p:spPr>
            <a:xfrm>
              <a:off x="4000872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126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C385A1-AC92-1297-488F-135FBD81B520}"/>
                </a:ext>
              </a:extLst>
            </p:cNvPr>
            <p:cNvSpPr/>
            <p:nvPr/>
          </p:nvSpPr>
          <p:spPr>
            <a:xfrm>
              <a:off x="4038919" y="4292594"/>
              <a:ext cx="1197547" cy="10945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22-25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540-600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45-64</a:t>
              </a:r>
              <a:endParaRPr lang="en-US" sz="10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 MATH 122 C-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B412EBFB-45F1-E48E-7C11-33A7EC38AD98}"/>
                </a:ext>
              </a:extLst>
            </p:cNvPr>
            <p:cNvGrpSpPr/>
            <p:nvPr/>
          </p:nvGrpSpPr>
          <p:grpSpPr>
            <a:xfrm>
              <a:off x="5028717" y="4670971"/>
              <a:ext cx="415498" cy="261610"/>
              <a:chOff x="560224" y="3520044"/>
              <a:chExt cx="415498" cy="26161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BFBBFA2-C6ED-EAF5-CF0A-1BC99A9F7C98}"/>
                  </a:ext>
                </a:extLst>
              </p:cNvPr>
              <p:cNvSpPr/>
              <p:nvPr/>
            </p:nvSpPr>
            <p:spPr>
              <a:xfrm>
                <a:off x="616510" y="353473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DEFF18C-7D6D-60A1-334E-6CFD7BB82F9A}"/>
                  </a:ext>
                </a:extLst>
              </p:cNvPr>
              <p:cNvSpPr txBox="1"/>
              <p:nvPr/>
            </p:nvSpPr>
            <p:spPr>
              <a:xfrm>
                <a:off x="560224" y="3520044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7379864-9D45-E83A-D5B0-3FF1079C921B}"/>
              </a:ext>
            </a:extLst>
          </p:cNvPr>
          <p:cNvGrpSpPr/>
          <p:nvPr/>
        </p:nvGrpSpPr>
        <p:grpSpPr>
          <a:xfrm>
            <a:off x="9848001" y="2187370"/>
            <a:ext cx="2265132" cy="1635465"/>
            <a:chOff x="9678737" y="3959242"/>
            <a:chExt cx="2265132" cy="1635465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4534A21-A624-7BB6-A5DB-77128297C419}"/>
                </a:ext>
              </a:extLst>
            </p:cNvPr>
            <p:cNvSpPr/>
            <p:nvPr/>
          </p:nvSpPr>
          <p:spPr>
            <a:xfrm>
              <a:off x="9678737" y="3959242"/>
              <a:ext cx="208947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>
                  <a:solidFill>
                    <a:schemeClr val="bg1"/>
                  </a:solidFill>
                </a:rPr>
                <a:t>MATH 155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692D706-609C-E55F-1623-C52AA04C29F1}"/>
                </a:ext>
              </a:extLst>
            </p:cNvPr>
            <p:cNvSpPr/>
            <p:nvPr/>
          </p:nvSpPr>
          <p:spPr>
            <a:xfrm>
              <a:off x="9688263" y="4288542"/>
              <a:ext cx="2039428" cy="13061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Placement: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ACT 28+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SAT 660+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ALEKS 75+</a:t>
              </a:r>
            </a:p>
            <a:p>
              <a:r>
                <a:rPr lang="en-US" sz="1050" b="1" dirty="0">
                  <a:solidFill>
                    <a:schemeClr val="tx1"/>
                  </a:solidFill>
                </a:rPr>
                <a:t>Pre-req: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 + MATH 128 C-</a:t>
              </a:r>
            </a:p>
            <a:p>
              <a:pPr marL="114300" indent="-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129 C-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C627682-BA3D-B15F-190C-7990F161EB98}"/>
                </a:ext>
              </a:extLst>
            </p:cNvPr>
            <p:cNvGrpSpPr/>
            <p:nvPr/>
          </p:nvGrpSpPr>
          <p:grpSpPr>
            <a:xfrm>
              <a:off x="11528371" y="4740931"/>
              <a:ext cx="415498" cy="346982"/>
              <a:chOff x="11430635" y="3159873"/>
              <a:chExt cx="415498" cy="346982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C689A4E7-FD6E-3F3A-E3B5-2E03EC107084}"/>
                  </a:ext>
                </a:extLst>
              </p:cNvPr>
              <p:cNvSpPr/>
              <p:nvPr/>
            </p:nvSpPr>
            <p:spPr>
              <a:xfrm>
                <a:off x="11486735" y="3159873"/>
                <a:ext cx="303297" cy="2693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E89323D7-5F19-6879-94AF-9EB73CC1ED07}"/>
                  </a:ext>
                </a:extLst>
              </p:cNvPr>
              <p:cNvSpPr txBox="1"/>
              <p:nvPr/>
            </p:nvSpPr>
            <p:spPr>
              <a:xfrm>
                <a:off x="11430635" y="3197334"/>
                <a:ext cx="415498" cy="3095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4hr.</a:t>
                </a:r>
              </a:p>
            </p:txBody>
          </p: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C46C54-34D3-283E-9DED-817FBD0E9E34}"/>
              </a:ext>
            </a:extLst>
          </p:cNvPr>
          <p:cNvCxnSpPr>
            <a:cxnSpLocks/>
            <a:stCxn id="144" idx="7"/>
            <a:endCxn id="22" idx="3"/>
          </p:cNvCxnSpPr>
          <p:nvPr/>
        </p:nvCxnSpPr>
        <p:spPr>
          <a:xfrm flipH="1">
            <a:off x="8359011" y="2562044"/>
            <a:ext cx="1488990" cy="5161"/>
          </a:xfrm>
          <a:prstGeom prst="line">
            <a:avLst/>
          </a:prstGeom>
          <a:ln w="190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ED076B-5D3A-58B3-FA13-6FE56AF94365}"/>
              </a:ext>
            </a:extLst>
          </p:cNvPr>
          <p:cNvCxnSpPr>
            <a:cxnSpLocks/>
            <a:stCxn id="7" idx="3"/>
            <a:endCxn id="144" idx="0"/>
          </p:cNvCxnSpPr>
          <p:nvPr/>
        </p:nvCxnSpPr>
        <p:spPr>
          <a:xfrm flipV="1">
            <a:off x="6252399" y="2229001"/>
            <a:ext cx="3595602" cy="2351"/>
          </a:xfrm>
          <a:prstGeom prst="line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406504-3996-462A-DD75-D024952086D0}"/>
              </a:ext>
            </a:extLst>
          </p:cNvPr>
          <p:cNvGrpSpPr/>
          <p:nvPr/>
        </p:nvGrpSpPr>
        <p:grpSpPr>
          <a:xfrm>
            <a:off x="4978759" y="2189721"/>
            <a:ext cx="1459481" cy="816799"/>
            <a:chOff x="6612753" y="3936748"/>
            <a:chExt cx="1459481" cy="81679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08C39-5386-0094-765D-0D29566A2358}"/>
                </a:ext>
              </a:extLst>
            </p:cNvPr>
            <p:cNvSpPr/>
            <p:nvPr/>
          </p:nvSpPr>
          <p:spPr>
            <a:xfrm>
              <a:off x="6612753" y="3936748"/>
              <a:ext cx="1273640" cy="416305"/>
            </a:xfrm>
            <a:custGeom>
              <a:avLst/>
              <a:gdLst>
                <a:gd name="connsiteX0" fmla="*/ 0 w 1230312"/>
                <a:gd name="connsiteY0" fmla="*/ 61516 h 615156"/>
                <a:gd name="connsiteX1" fmla="*/ 61516 w 1230312"/>
                <a:gd name="connsiteY1" fmla="*/ 0 h 615156"/>
                <a:gd name="connsiteX2" fmla="*/ 1168796 w 1230312"/>
                <a:gd name="connsiteY2" fmla="*/ 0 h 615156"/>
                <a:gd name="connsiteX3" fmla="*/ 1230312 w 1230312"/>
                <a:gd name="connsiteY3" fmla="*/ 61516 h 615156"/>
                <a:gd name="connsiteX4" fmla="*/ 1230312 w 1230312"/>
                <a:gd name="connsiteY4" fmla="*/ 553640 h 615156"/>
                <a:gd name="connsiteX5" fmla="*/ 1168796 w 1230312"/>
                <a:gd name="connsiteY5" fmla="*/ 615156 h 615156"/>
                <a:gd name="connsiteX6" fmla="*/ 61516 w 1230312"/>
                <a:gd name="connsiteY6" fmla="*/ 615156 h 615156"/>
                <a:gd name="connsiteX7" fmla="*/ 0 w 1230312"/>
                <a:gd name="connsiteY7" fmla="*/ 553640 h 615156"/>
                <a:gd name="connsiteX8" fmla="*/ 0 w 1230312"/>
                <a:gd name="connsiteY8" fmla="*/ 61516 h 61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312" h="615156">
                  <a:moveTo>
                    <a:pt x="0" y="61516"/>
                  </a:moveTo>
                  <a:cubicBezTo>
                    <a:pt x="0" y="27542"/>
                    <a:pt x="27542" y="0"/>
                    <a:pt x="61516" y="0"/>
                  </a:cubicBezTo>
                  <a:lnTo>
                    <a:pt x="1168796" y="0"/>
                  </a:lnTo>
                  <a:cubicBezTo>
                    <a:pt x="1202770" y="0"/>
                    <a:pt x="1230312" y="27542"/>
                    <a:pt x="1230312" y="61516"/>
                  </a:cubicBezTo>
                  <a:lnTo>
                    <a:pt x="1230312" y="553640"/>
                  </a:lnTo>
                  <a:cubicBezTo>
                    <a:pt x="1230312" y="587614"/>
                    <a:pt x="1202770" y="615156"/>
                    <a:pt x="1168796" y="615156"/>
                  </a:cubicBezTo>
                  <a:lnTo>
                    <a:pt x="61516" y="615156"/>
                  </a:lnTo>
                  <a:cubicBezTo>
                    <a:pt x="27542" y="615156"/>
                    <a:pt x="0" y="587614"/>
                    <a:pt x="0" y="553640"/>
                  </a:cubicBezTo>
                  <a:lnTo>
                    <a:pt x="0" y="615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082" tIns="30082" rIns="30082" bIns="30082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900" kern="1200" dirty="0"/>
                <a:t>MATH 128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57DE0B7-A62A-4F9A-5346-FC37A4BE4223}"/>
                </a:ext>
              </a:extLst>
            </p:cNvPr>
            <p:cNvSpPr/>
            <p:nvPr/>
          </p:nvSpPr>
          <p:spPr>
            <a:xfrm>
              <a:off x="6677204" y="4266058"/>
              <a:ext cx="1144739" cy="487489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Prerequisite:</a:t>
              </a:r>
            </a:p>
            <a:p>
              <a:pPr marL="57150">
                <a:buFont typeface="Arial" panose="020B0604020202020204" pitchFamily="34" charset="0"/>
                <a:buChar char="•"/>
              </a:pPr>
              <a:r>
                <a:rPr lang="en-US" sz="1050" dirty="0">
                  <a:solidFill>
                    <a:schemeClr val="tx1"/>
                  </a:solidFill>
                </a:rPr>
                <a:t>MATH 126 C-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F3C14A-4D9D-9056-307D-6925C9FB575D}"/>
                </a:ext>
              </a:extLst>
            </p:cNvPr>
            <p:cNvGrpSpPr/>
            <p:nvPr/>
          </p:nvGrpSpPr>
          <p:grpSpPr>
            <a:xfrm>
              <a:off x="7656736" y="4385306"/>
              <a:ext cx="415498" cy="261610"/>
              <a:chOff x="559518" y="3534930"/>
              <a:chExt cx="415498" cy="26161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34AEA33-1D7C-3368-2B48-BA40C63620A7}"/>
                  </a:ext>
                </a:extLst>
              </p:cNvPr>
              <p:cNvSpPr/>
              <p:nvPr/>
            </p:nvSpPr>
            <p:spPr>
              <a:xfrm>
                <a:off x="622206" y="3558783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EE58F6D-0CCF-2835-4BA8-983807A04597}"/>
                  </a:ext>
                </a:extLst>
              </p:cNvPr>
              <p:cNvSpPr txBox="1"/>
              <p:nvPr/>
            </p:nvSpPr>
            <p:spPr>
              <a:xfrm>
                <a:off x="559518" y="3534930"/>
                <a:ext cx="4154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3hr.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C03E86-80D8-3A65-A67B-BA0E7DBCA308}"/>
              </a:ext>
            </a:extLst>
          </p:cNvPr>
          <p:cNvGrpSpPr/>
          <p:nvPr/>
        </p:nvGrpSpPr>
        <p:grpSpPr>
          <a:xfrm>
            <a:off x="6742720" y="4109433"/>
            <a:ext cx="3088859" cy="1154771"/>
            <a:chOff x="7209655" y="4676673"/>
            <a:chExt cx="2374158" cy="1154771"/>
          </a:xfrm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A272F639-5F90-01D5-0845-420F5258A0F4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3C0DFB-CD34-D626-B87B-039D8B8DC1B4}"/>
                </a:ext>
              </a:extLst>
            </p:cNvPr>
            <p:cNvSpPr txBox="1"/>
            <p:nvPr/>
          </p:nvSpPr>
          <p:spPr>
            <a:xfrm>
              <a:off x="7807048" y="4724591"/>
              <a:ext cx="1165704" cy="28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115</a:t>
              </a: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DEE093F-F5E0-E54E-764B-7A877E3B0145}"/>
                </a:ext>
              </a:extLst>
            </p:cNvPr>
            <p:cNvGrpSpPr/>
            <p:nvPr/>
          </p:nvGrpSpPr>
          <p:grpSpPr>
            <a:xfrm>
              <a:off x="7230372" y="5032029"/>
              <a:ext cx="2187956" cy="799415"/>
              <a:chOff x="7240683" y="5606625"/>
              <a:chExt cx="2519268" cy="79941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CDDFD332-2F14-318B-F1AC-C23851A840F4}"/>
                  </a:ext>
                </a:extLst>
              </p:cNvPr>
              <p:cNvSpPr/>
              <p:nvPr/>
            </p:nvSpPr>
            <p:spPr>
              <a:xfrm>
                <a:off x="7240683" y="5606625"/>
                <a:ext cx="2488761" cy="798980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8168EFF-3E8B-316F-8B57-D0CCCC8B5C7C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D814F02-5BEC-B33F-5971-1A8940E38457}"/>
                  </a:ext>
                </a:extLst>
              </p:cNvPr>
              <p:cNvSpPr txBox="1"/>
              <p:nvPr/>
            </p:nvSpPr>
            <p:spPr>
              <a:xfrm>
                <a:off x="8283467" y="5666940"/>
                <a:ext cx="14764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110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061B516-9382-50C9-5191-B1EC82BAF7DC}"/>
              </a:ext>
            </a:extLst>
          </p:cNvPr>
          <p:cNvGrpSpPr/>
          <p:nvPr/>
        </p:nvGrpSpPr>
        <p:grpSpPr>
          <a:xfrm>
            <a:off x="9852071" y="4113133"/>
            <a:ext cx="2216199" cy="880755"/>
            <a:chOff x="9598584" y="4678264"/>
            <a:chExt cx="2374158" cy="880755"/>
          </a:xfrm>
        </p:grpSpPr>
        <p:sp>
          <p:nvSpPr>
            <p:cNvPr id="53" name="Arrow: Pentagon 52">
              <a:extLst>
                <a:ext uri="{FF2B5EF4-FFF2-40B4-BE49-F238E27FC236}">
                  <a16:creationId xmlns:a16="http://schemas.microsoft.com/office/drawing/2014/main" id="{31AF039A-143A-B8D1-B757-4ACFBEA3AC30}"/>
                </a:ext>
              </a:extLst>
            </p:cNvPr>
            <p:cNvSpPr/>
            <p:nvPr/>
          </p:nvSpPr>
          <p:spPr>
            <a:xfrm>
              <a:off x="9598584" y="4678264"/>
              <a:ext cx="2374158" cy="448539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34FD1CD-7D19-D024-5083-862FE5E80EDA}"/>
                </a:ext>
              </a:extLst>
            </p:cNvPr>
            <p:cNvSpPr txBox="1"/>
            <p:nvPr/>
          </p:nvSpPr>
          <p:spPr>
            <a:xfrm>
              <a:off x="10131021" y="4724591"/>
              <a:ext cx="1248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CHEM 116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2183BE8-B850-EBBC-D839-3917AAD7F35A}"/>
                </a:ext>
              </a:extLst>
            </p:cNvPr>
            <p:cNvGrpSpPr/>
            <p:nvPr/>
          </p:nvGrpSpPr>
          <p:grpSpPr>
            <a:xfrm>
              <a:off x="9701261" y="5037325"/>
              <a:ext cx="2046289" cy="521694"/>
              <a:chOff x="7288694" y="5606625"/>
              <a:chExt cx="2356149" cy="521694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2F0D8662-3904-2563-60EE-97B63FE58DB8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345484" cy="521694"/>
              </a:xfrm>
              <a:prstGeom prst="roundRect">
                <a:avLst/>
              </a:prstGeom>
              <a:solidFill>
                <a:srgbClr val="FFECAF"/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36814114-3D9E-3FD0-3978-6786D63939C4}"/>
                  </a:ext>
                </a:extLst>
              </p:cNvPr>
              <p:cNvSpPr txBox="1"/>
              <p:nvPr/>
            </p:nvSpPr>
            <p:spPr>
              <a:xfrm>
                <a:off x="7436042" y="5674711"/>
                <a:ext cx="220880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CHEM 115 C-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8CBD58E-F318-6FAC-4C2B-7466A834EF05}"/>
              </a:ext>
            </a:extLst>
          </p:cNvPr>
          <p:cNvGrpSpPr/>
          <p:nvPr/>
        </p:nvGrpSpPr>
        <p:grpSpPr>
          <a:xfrm>
            <a:off x="6745316" y="5447687"/>
            <a:ext cx="3086264" cy="1303222"/>
            <a:chOff x="7209655" y="4676673"/>
            <a:chExt cx="2374158" cy="1303222"/>
          </a:xfrm>
        </p:grpSpPr>
        <p:sp>
          <p:nvSpPr>
            <p:cNvPr id="66" name="Arrow: Pentagon 65">
              <a:extLst>
                <a:ext uri="{FF2B5EF4-FFF2-40B4-BE49-F238E27FC236}">
                  <a16:creationId xmlns:a16="http://schemas.microsoft.com/office/drawing/2014/main" id="{4CF53899-C15E-1017-AE84-3A2796313125}"/>
                </a:ext>
              </a:extLst>
            </p:cNvPr>
            <p:cNvSpPr/>
            <p:nvPr/>
          </p:nvSpPr>
          <p:spPr>
            <a:xfrm>
              <a:off x="7209655" y="4676673"/>
              <a:ext cx="2374158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65388DB-6C86-58EB-F0FE-0E17B5A1FC1E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101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2B731AC-0842-A239-6E80-08D22E1A70B5}"/>
                </a:ext>
              </a:extLst>
            </p:cNvPr>
            <p:cNvGrpSpPr/>
            <p:nvPr/>
          </p:nvGrpSpPr>
          <p:grpSpPr>
            <a:xfrm>
              <a:off x="7272070" y="5032028"/>
              <a:ext cx="2119602" cy="947867"/>
              <a:chOff x="7288694" y="5606624"/>
              <a:chExt cx="2440563" cy="947867"/>
            </a:xfrm>
          </p:grpSpPr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D1B67C0A-3626-7461-E480-AE7FB264A7DB}"/>
                  </a:ext>
                </a:extLst>
              </p:cNvPr>
              <p:cNvSpPr/>
              <p:nvPr/>
            </p:nvSpPr>
            <p:spPr>
              <a:xfrm>
                <a:off x="7288694" y="5606624"/>
                <a:ext cx="2401385" cy="900245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F3C990D7-6B3C-BB3B-830C-F9ED85DBF97A}"/>
                  </a:ext>
                </a:extLst>
              </p:cNvPr>
              <p:cNvSpPr txBox="1"/>
              <p:nvPr/>
            </p:nvSpPr>
            <p:spPr>
              <a:xfrm>
                <a:off x="7358711" y="5667376"/>
                <a:ext cx="10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Placement: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ACT 26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SAT 610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ALEKS 65+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56127D18-BD25-DC89-C80A-776E842BC236}"/>
                  </a:ext>
                </a:extLst>
              </p:cNvPr>
              <p:cNvSpPr txBox="1"/>
              <p:nvPr/>
            </p:nvSpPr>
            <p:spPr>
              <a:xfrm>
                <a:off x="8281597" y="5654245"/>
                <a:ext cx="144766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124 C- or   </a:t>
                </a:r>
              </a:p>
              <a:p>
                <a:r>
                  <a:rPr lang="en-US" sz="1050" dirty="0"/>
                  <a:t>   MATH 126 C-</a:t>
                </a:r>
              </a:p>
              <a:p>
                <a:r>
                  <a:rPr lang="en-US" sz="1050" b="1" dirty="0"/>
                  <a:t>Concurrent: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MATH 129 or MATH 150</a:t>
                </a: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95E606D9-55FA-2452-CE31-F13A94CFB251}"/>
              </a:ext>
            </a:extLst>
          </p:cNvPr>
          <p:cNvGrpSpPr/>
          <p:nvPr/>
        </p:nvGrpSpPr>
        <p:grpSpPr>
          <a:xfrm>
            <a:off x="9848001" y="5450429"/>
            <a:ext cx="2343998" cy="832748"/>
            <a:chOff x="7209655" y="4676673"/>
            <a:chExt cx="2343998" cy="832748"/>
          </a:xfrm>
        </p:grpSpPr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9331745D-8270-3F19-A475-A3E1A1364860}"/>
                </a:ext>
              </a:extLst>
            </p:cNvPr>
            <p:cNvSpPr/>
            <p:nvPr/>
          </p:nvSpPr>
          <p:spPr>
            <a:xfrm>
              <a:off x="7209655" y="4676673"/>
              <a:ext cx="2193914" cy="448539"/>
            </a:xfrm>
            <a:prstGeom prst="homePlat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5AD324E-2843-6A2F-9737-9517C5918C1C}"/>
                </a:ext>
              </a:extLst>
            </p:cNvPr>
            <p:cNvSpPr txBox="1"/>
            <p:nvPr/>
          </p:nvSpPr>
          <p:spPr>
            <a:xfrm>
              <a:off x="7807048" y="4724591"/>
              <a:ext cx="10676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PHYS 102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D7BACF6-ABD5-FC35-DEAD-DA471B1C250D}"/>
                </a:ext>
              </a:extLst>
            </p:cNvPr>
            <p:cNvGrpSpPr/>
            <p:nvPr/>
          </p:nvGrpSpPr>
          <p:grpSpPr>
            <a:xfrm>
              <a:off x="7272068" y="5032029"/>
              <a:ext cx="2281585" cy="477392"/>
              <a:chOff x="7288694" y="5606625"/>
              <a:chExt cx="2627075" cy="477392"/>
            </a:xfrm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8143A31A-E875-EF70-7B04-AD71FD8035F6}"/>
                  </a:ext>
                </a:extLst>
              </p:cNvPr>
              <p:cNvSpPr/>
              <p:nvPr/>
            </p:nvSpPr>
            <p:spPr>
              <a:xfrm>
                <a:off x="7288694" y="5606625"/>
                <a:ext cx="2199081" cy="477392"/>
              </a:xfrm>
              <a:prstGeom prst="roundRect">
                <a:avLst/>
              </a:prstGeom>
              <a:solidFill>
                <a:srgbClr val="C0DDAD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2531264-5F26-EE70-48E6-157EA8EA9998}"/>
                  </a:ext>
                </a:extLst>
              </p:cNvPr>
              <p:cNvSpPr txBox="1"/>
              <p:nvPr/>
            </p:nvSpPr>
            <p:spPr>
              <a:xfrm>
                <a:off x="7471347" y="5668519"/>
                <a:ext cx="24444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b="1" dirty="0"/>
                  <a:t>Prerequisite:</a:t>
                </a:r>
              </a:p>
              <a:p>
                <a:pPr marL="57150" indent="-57150">
                  <a:buFont typeface="Arial" panose="020B0604020202020204" pitchFamily="34" charset="0"/>
                  <a:buChar char="•"/>
                </a:pPr>
                <a:r>
                  <a:rPr lang="en-US" sz="1050" dirty="0"/>
                  <a:t>PHYS 101 C-</a:t>
                </a: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071E0A9-2DF1-455D-BDDA-4A2FA1643E40}"/>
              </a:ext>
            </a:extLst>
          </p:cNvPr>
          <p:cNvGrpSpPr/>
          <p:nvPr/>
        </p:nvGrpSpPr>
        <p:grpSpPr>
          <a:xfrm>
            <a:off x="2841320" y="4115597"/>
            <a:ext cx="3883872" cy="1143393"/>
            <a:chOff x="2841320" y="4115597"/>
            <a:chExt cx="3883872" cy="1143393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06D49E9-9AC9-AC70-AAEE-B7B14CB6CDDD}"/>
                </a:ext>
              </a:extLst>
            </p:cNvPr>
            <p:cNvGrpSpPr/>
            <p:nvPr/>
          </p:nvGrpSpPr>
          <p:grpSpPr>
            <a:xfrm>
              <a:off x="2841320" y="4115597"/>
              <a:ext cx="3883872" cy="1143393"/>
              <a:chOff x="4209691" y="4941679"/>
              <a:chExt cx="2847948" cy="1143393"/>
            </a:xfrm>
          </p:grpSpPr>
          <p:sp>
            <p:nvSpPr>
              <p:cNvPr id="36" name="Arrow: Pentagon 35">
                <a:extLst>
                  <a:ext uri="{FF2B5EF4-FFF2-40B4-BE49-F238E27FC236}">
                    <a16:creationId xmlns:a16="http://schemas.microsoft.com/office/drawing/2014/main" id="{51B63C2C-2894-256B-9829-A29E0B8D2C40}"/>
                  </a:ext>
                </a:extLst>
              </p:cNvPr>
              <p:cNvSpPr/>
              <p:nvPr/>
            </p:nvSpPr>
            <p:spPr>
              <a:xfrm>
                <a:off x="4209691" y="4941679"/>
                <a:ext cx="2847948" cy="448539"/>
              </a:xfrm>
              <a:prstGeom prst="homePlat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AE9ADB8-484D-9A9D-256D-7AC3AA2D3EBB}"/>
                  </a:ext>
                </a:extLst>
              </p:cNvPr>
              <p:cNvSpPr txBox="1"/>
              <p:nvPr/>
            </p:nvSpPr>
            <p:spPr>
              <a:xfrm>
                <a:off x="4830903" y="4988652"/>
                <a:ext cx="16065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CHEM 110/111</a:t>
                </a:r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BDD36C10-ED16-CFDB-36B6-50F226A8E85C}"/>
                  </a:ext>
                </a:extLst>
              </p:cNvPr>
              <p:cNvGrpSpPr/>
              <p:nvPr/>
            </p:nvGrpSpPr>
            <p:grpSpPr>
              <a:xfrm>
                <a:off x="4271635" y="5287247"/>
                <a:ext cx="2595664" cy="797825"/>
                <a:chOff x="858659" y="5245531"/>
                <a:chExt cx="2595664" cy="797825"/>
              </a:xfrm>
            </p:grpSpPr>
            <p:sp>
              <p:nvSpPr>
                <p:cNvPr id="40" name="Rectangle: Rounded Corners 39">
                  <a:extLst>
                    <a:ext uri="{FF2B5EF4-FFF2-40B4-BE49-F238E27FC236}">
                      <a16:creationId xmlns:a16="http://schemas.microsoft.com/office/drawing/2014/main" id="{268CD81B-AF64-77E2-AA7C-FD53CE1BF76D}"/>
                    </a:ext>
                  </a:extLst>
                </p:cNvPr>
                <p:cNvSpPr/>
                <p:nvPr/>
              </p:nvSpPr>
              <p:spPr>
                <a:xfrm>
                  <a:off x="858659" y="5245531"/>
                  <a:ext cx="2595664" cy="793632"/>
                </a:xfrm>
                <a:prstGeom prst="roundRect">
                  <a:avLst/>
                </a:prstGeom>
                <a:solidFill>
                  <a:srgbClr val="FFECAF"/>
                </a:solidFill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53E1AA1B-7027-0501-7E87-4957E71E53F8}"/>
                    </a:ext>
                  </a:extLst>
                </p:cNvPr>
                <p:cNvSpPr txBox="1"/>
                <p:nvPr/>
              </p:nvSpPr>
              <p:spPr>
                <a:xfrm>
                  <a:off x="1088070" y="5304692"/>
                  <a:ext cx="1250830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Placement: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 ACT 20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SAT 520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ALEKS 40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46ECD1F5-A0A9-C4B8-B2A0-9D6F4B65471A}"/>
                    </a:ext>
                  </a:extLst>
                </p:cNvPr>
                <p:cNvSpPr txBox="1"/>
                <p:nvPr/>
              </p:nvSpPr>
              <p:spPr>
                <a:xfrm>
                  <a:off x="2115686" y="5304692"/>
                  <a:ext cx="125083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Concurrent: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 MATH 124 or 126</a:t>
                  </a:r>
                </a:p>
              </p:txBody>
            </p:sp>
          </p:grp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1BA295C8-DA86-829E-A516-B8C64C2F9B44}"/>
                </a:ext>
              </a:extLst>
            </p:cNvPr>
            <p:cNvGrpSpPr/>
            <p:nvPr/>
          </p:nvGrpSpPr>
          <p:grpSpPr>
            <a:xfrm>
              <a:off x="6297978" y="4734083"/>
              <a:ext cx="415498" cy="261610"/>
              <a:chOff x="1485781" y="3550633"/>
              <a:chExt cx="415498" cy="26161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93816A6B-3C8F-1CEA-34C8-661C8788D0BB}"/>
                  </a:ext>
                </a:extLst>
              </p:cNvPr>
              <p:cNvSpPr/>
              <p:nvPr/>
            </p:nvSpPr>
            <p:spPr>
              <a:xfrm>
                <a:off x="1531564" y="3560261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603006A-CFB7-A7F9-ADD0-835106C680E0}"/>
                  </a:ext>
                </a:extLst>
              </p:cNvPr>
              <p:cNvSpPr txBox="1"/>
              <p:nvPr/>
            </p:nvSpPr>
            <p:spPr>
              <a:xfrm>
                <a:off x="1485781" y="3550633"/>
                <a:ext cx="41549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2hr.</a:t>
                </a:r>
              </a:p>
            </p:txBody>
          </p: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27C9AC3-55DB-0E4D-48C8-79D846BEAE61}"/>
              </a:ext>
            </a:extLst>
          </p:cNvPr>
          <p:cNvGrpSpPr/>
          <p:nvPr/>
        </p:nvGrpSpPr>
        <p:grpSpPr>
          <a:xfrm>
            <a:off x="11661685" y="4656972"/>
            <a:ext cx="415498" cy="261610"/>
            <a:chOff x="562376" y="3657600"/>
            <a:chExt cx="415498" cy="261610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A9C232-E0D3-5BF9-22E7-0D9403E0586A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CC42423E-30DB-C1CC-089E-E99E1D9060D7}"/>
                </a:ext>
              </a:extLst>
            </p:cNvPr>
            <p:cNvSpPr txBox="1"/>
            <p:nvPr/>
          </p:nvSpPr>
          <p:spPr>
            <a:xfrm>
              <a:off x="562376" y="365760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A15C2D36-5C98-CCF2-156D-8BCB9A06CE82}"/>
              </a:ext>
            </a:extLst>
          </p:cNvPr>
          <p:cNvGrpSpPr/>
          <p:nvPr/>
        </p:nvGrpSpPr>
        <p:grpSpPr>
          <a:xfrm>
            <a:off x="11661685" y="5985133"/>
            <a:ext cx="415498" cy="263001"/>
            <a:chOff x="1220847" y="3624994"/>
            <a:chExt cx="415498" cy="263001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C24DB63-B3D9-53FB-A055-53E1890B7731}"/>
                </a:ext>
              </a:extLst>
            </p:cNvPr>
            <p:cNvSpPr/>
            <p:nvPr/>
          </p:nvSpPr>
          <p:spPr>
            <a:xfrm>
              <a:off x="1276460" y="3624994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2DC263C-8CEE-34A5-E49B-8AC91A056845}"/>
                </a:ext>
              </a:extLst>
            </p:cNvPr>
            <p:cNvSpPr txBox="1"/>
            <p:nvPr/>
          </p:nvSpPr>
          <p:spPr>
            <a:xfrm>
              <a:off x="1220847" y="3626385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19DA138-DFEF-F742-DB07-F43B0A17C05F}"/>
              </a:ext>
            </a:extLst>
          </p:cNvPr>
          <p:cNvGrpSpPr/>
          <p:nvPr/>
        </p:nvGrpSpPr>
        <p:grpSpPr>
          <a:xfrm>
            <a:off x="9408529" y="4780065"/>
            <a:ext cx="415498" cy="261610"/>
            <a:chOff x="1402782" y="3586599"/>
            <a:chExt cx="415498" cy="261610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23D7AEA-6EAF-C0F6-2DBD-39ECC969FE79}"/>
                </a:ext>
              </a:extLst>
            </p:cNvPr>
            <p:cNvSpPr/>
            <p:nvPr/>
          </p:nvSpPr>
          <p:spPr>
            <a:xfrm>
              <a:off x="1457104" y="3603593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9005E3C-FF88-E5AF-CCE6-C9801635FD72}"/>
                </a:ext>
              </a:extLst>
            </p:cNvPr>
            <p:cNvSpPr txBox="1"/>
            <p:nvPr/>
          </p:nvSpPr>
          <p:spPr>
            <a:xfrm>
              <a:off x="1402782" y="3586599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3hr.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4D869AB-9E02-7A8D-2FE9-92AA2B268865}"/>
              </a:ext>
            </a:extLst>
          </p:cNvPr>
          <p:cNvGrpSpPr/>
          <p:nvPr/>
        </p:nvGrpSpPr>
        <p:grpSpPr>
          <a:xfrm>
            <a:off x="9359941" y="6085254"/>
            <a:ext cx="415498" cy="261610"/>
            <a:chOff x="573862" y="3657450"/>
            <a:chExt cx="415498" cy="261610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20EF7221-6141-D7CF-6437-67D2039DAD80}"/>
                </a:ext>
              </a:extLst>
            </p:cNvPr>
            <p:cNvSpPr/>
            <p:nvPr/>
          </p:nvSpPr>
          <p:spPr>
            <a:xfrm>
              <a:off x="627162" y="3668015"/>
              <a:ext cx="263890" cy="2276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4015921-EDFF-E8A7-6764-9D0001CA9C4E}"/>
                </a:ext>
              </a:extLst>
            </p:cNvPr>
            <p:cNvSpPr txBox="1"/>
            <p:nvPr/>
          </p:nvSpPr>
          <p:spPr>
            <a:xfrm>
              <a:off x="573862" y="3657450"/>
              <a:ext cx="41549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4hr.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503F6B0-6D8E-EF9B-40FB-9D0C63A9671A}"/>
              </a:ext>
            </a:extLst>
          </p:cNvPr>
          <p:cNvSpPr txBox="1"/>
          <p:nvPr/>
        </p:nvSpPr>
        <p:spPr>
          <a:xfrm>
            <a:off x="9848001" y="6381577"/>
            <a:ext cx="2193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*PHYS 111 placement and   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   prerequisites – no change.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6773F2F-F2A5-3D5D-00BB-A6F81A7B13D1}"/>
              </a:ext>
            </a:extLst>
          </p:cNvPr>
          <p:cNvGrpSpPr/>
          <p:nvPr/>
        </p:nvGrpSpPr>
        <p:grpSpPr>
          <a:xfrm>
            <a:off x="2841320" y="4125560"/>
            <a:ext cx="3883872" cy="1143393"/>
            <a:chOff x="2841320" y="4115597"/>
            <a:chExt cx="3883872" cy="1143393"/>
          </a:xfrm>
          <a:effectLst>
            <a:glow rad="228600">
              <a:schemeClr val="accent4">
                <a:alpha val="40000"/>
              </a:schemeClr>
            </a:glow>
          </a:effectLst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A8B15A4-26D3-C57E-9704-9582CFCA731A}"/>
                </a:ext>
              </a:extLst>
            </p:cNvPr>
            <p:cNvGrpSpPr/>
            <p:nvPr/>
          </p:nvGrpSpPr>
          <p:grpSpPr>
            <a:xfrm>
              <a:off x="2841320" y="4115597"/>
              <a:ext cx="3883872" cy="1143393"/>
              <a:chOff x="4209691" y="4941679"/>
              <a:chExt cx="2847948" cy="1143393"/>
            </a:xfrm>
          </p:grpSpPr>
          <p:sp>
            <p:nvSpPr>
              <p:cNvPr id="54" name="Arrow: Pentagon 53">
                <a:extLst>
                  <a:ext uri="{FF2B5EF4-FFF2-40B4-BE49-F238E27FC236}">
                    <a16:creationId xmlns:a16="http://schemas.microsoft.com/office/drawing/2014/main" id="{793C08C6-E58E-DE73-4F36-649A5AB0C45E}"/>
                  </a:ext>
                </a:extLst>
              </p:cNvPr>
              <p:cNvSpPr/>
              <p:nvPr/>
            </p:nvSpPr>
            <p:spPr>
              <a:xfrm>
                <a:off x="4209691" y="4941679"/>
                <a:ext cx="2847948" cy="448539"/>
              </a:xfrm>
              <a:prstGeom prst="homePlat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68E0B42-AECB-69D6-194C-02B6063CD1F8}"/>
                  </a:ext>
                </a:extLst>
              </p:cNvPr>
              <p:cNvSpPr txBox="1"/>
              <p:nvPr/>
            </p:nvSpPr>
            <p:spPr>
              <a:xfrm>
                <a:off x="4830903" y="4988652"/>
                <a:ext cx="16065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CHEM 110/111</a:t>
                </a:r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2E7026F7-88F6-2A10-3C3D-EBE21C14CBE0}"/>
                  </a:ext>
                </a:extLst>
              </p:cNvPr>
              <p:cNvGrpSpPr/>
              <p:nvPr/>
            </p:nvGrpSpPr>
            <p:grpSpPr>
              <a:xfrm>
                <a:off x="4271635" y="5287247"/>
                <a:ext cx="2595664" cy="797825"/>
                <a:chOff x="858659" y="5245531"/>
                <a:chExt cx="2595664" cy="797825"/>
              </a:xfrm>
            </p:grpSpPr>
            <p:sp>
              <p:nvSpPr>
                <p:cNvPr id="87" name="Rectangle: Rounded Corners 86">
                  <a:extLst>
                    <a:ext uri="{FF2B5EF4-FFF2-40B4-BE49-F238E27FC236}">
                      <a16:creationId xmlns:a16="http://schemas.microsoft.com/office/drawing/2014/main" id="{12400447-9AB3-55F3-7AEA-A1B1D5BD9773}"/>
                    </a:ext>
                  </a:extLst>
                </p:cNvPr>
                <p:cNvSpPr/>
                <p:nvPr/>
              </p:nvSpPr>
              <p:spPr>
                <a:xfrm>
                  <a:off x="858659" y="5245531"/>
                  <a:ext cx="2595664" cy="793632"/>
                </a:xfrm>
                <a:prstGeom prst="roundRect">
                  <a:avLst/>
                </a:prstGeom>
                <a:solidFill>
                  <a:srgbClr val="FFECAF"/>
                </a:solidFill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579367C1-7AC6-EB30-3E82-AB115D21D4E7}"/>
                    </a:ext>
                  </a:extLst>
                </p:cNvPr>
                <p:cNvSpPr txBox="1"/>
                <p:nvPr/>
              </p:nvSpPr>
              <p:spPr>
                <a:xfrm>
                  <a:off x="1088070" y="5304692"/>
                  <a:ext cx="1250830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Placement: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 ACT 20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SAT 520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ALEKS 40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145AE91C-3F56-1E4B-6F76-E24376861DB7}"/>
                    </a:ext>
                  </a:extLst>
                </p:cNvPr>
                <p:cNvSpPr txBox="1"/>
                <p:nvPr/>
              </p:nvSpPr>
              <p:spPr>
                <a:xfrm>
                  <a:off x="2115686" y="5304692"/>
                  <a:ext cx="125083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b="1" dirty="0"/>
                    <a:t>Concurrent:</a:t>
                  </a:r>
                </a:p>
                <a:p>
                  <a:pPr marL="57150" indent="-57150">
                    <a:buFont typeface="Arial" panose="020B0604020202020204" pitchFamily="34" charset="0"/>
                    <a:buChar char="•"/>
                  </a:pPr>
                  <a:r>
                    <a:rPr lang="en-US" sz="1050" dirty="0"/>
                    <a:t> MATH 124 or 126</a:t>
                  </a:r>
                </a:p>
              </p:txBody>
            </p: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B910F9A-57A3-62C0-739A-7DCF668D9B15}"/>
                </a:ext>
              </a:extLst>
            </p:cNvPr>
            <p:cNvGrpSpPr/>
            <p:nvPr/>
          </p:nvGrpSpPr>
          <p:grpSpPr>
            <a:xfrm>
              <a:off x="6297978" y="4734083"/>
              <a:ext cx="415498" cy="261610"/>
              <a:chOff x="1485781" y="3550633"/>
              <a:chExt cx="415498" cy="26161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03C6566-2AF0-72B7-143D-9D173C5F4021}"/>
                  </a:ext>
                </a:extLst>
              </p:cNvPr>
              <p:cNvSpPr/>
              <p:nvPr/>
            </p:nvSpPr>
            <p:spPr>
              <a:xfrm>
                <a:off x="1531564" y="3560261"/>
                <a:ext cx="263890" cy="227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878C4DD-D1DE-94BB-068C-D526EEF2EDAA}"/>
                  </a:ext>
                </a:extLst>
              </p:cNvPr>
              <p:cNvSpPr txBox="1"/>
              <p:nvPr/>
            </p:nvSpPr>
            <p:spPr>
              <a:xfrm>
                <a:off x="1485781" y="3550633"/>
                <a:ext cx="41549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2hr.</a:t>
                </a:r>
              </a:p>
            </p:txBody>
          </p:sp>
        </p:grp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A4FB281F-5431-AC32-9D58-381837C367F0}"/>
              </a:ext>
            </a:extLst>
          </p:cNvPr>
          <p:cNvSpPr txBox="1"/>
          <p:nvPr/>
        </p:nvSpPr>
        <p:spPr>
          <a:xfrm>
            <a:off x="1015144" y="5495654"/>
            <a:ext cx="546056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 110/111: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CHEM 110 and CHEM 111 placement updated to allow for concurrency with MATH 124 or MATH 126.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3E34A-EFF5-D371-14D2-E13719917435}"/>
              </a:ext>
            </a:extLst>
          </p:cNvPr>
          <p:cNvSpPr txBox="1"/>
          <p:nvPr/>
        </p:nvSpPr>
        <p:spPr>
          <a:xfrm rot="18152722">
            <a:off x="1508856" y="779218"/>
            <a:ext cx="1439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72B41"/>
                </a:solidFill>
              </a:rPr>
              <a:t>Applied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800681-5C45-58FF-AE5B-2D78FD5EF245}"/>
              </a:ext>
            </a:extLst>
          </p:cNvPr>
          <p:cNvGrpSpPr/>
          <p:nvPr/>
        </p:nvGrpSpPr>
        <p:grpSpPr>
          <a:xfrm>
            <a:off x="1992839" y="1892211"/>
            <a:ext cx="970555" cy="448383"/>
            <a:chOff x="1992839" y="1892211"/>
            <a:chExt cx="970555" cy="44838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EEEF2CC-9144-BCFE-91F6-54110635ED15}"/>
                </a:ext>
              </a:extLst>
            </p:cNvPr>
            <p:cNvSpPr txBox="1"/>
            <p:nvPr/>
          </p:nvSpPr>
          <p:spPr>
            <a:xfrm rot="1315143">
              <a:off x="2010504" y="1892211"/>
              <a:ext cx="952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MATH 155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18AEE5E-9C30-8A95-4260-CFD5479DF06F}"/>
                </a:ext>
              </a:extLst>
            </p:cNvPr>
            <p:cNvSpPr txBox="1"/>
            <p:nvPr/>
          </p:nvSpPr>
          <p:spPr>
            <a:xfrm rot="1315143">
              <a:off x="1992839" y="2032817"/>
              <a:ext cx="8220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2B41"/>
                  </a:solidFill>
                </a:rPr>
                <a:t>Pathway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534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3100</Words>
  <Application>Microsoft Macintosh PowerPoint</Application>
  <PresentationFormat>Widescreen</PresentationFormat>
  <Paragraphs>1067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NeueHelvetica55Roman</vt:lpstr>
      <vt:lpstr>Office Theme</vt:lpstr>
      <vt:lpstr>WVU’s Updated STEM Path –  Starting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Teaching Out MATH Courses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WVU’s Updated MATH</dc:title>
  <dc:creator>Stephanie Young</dc:creator>
  <cp:lastModifiedBy>Joy Carr</cp:lastModifiedBy>
  <cp:revision>12</cp:revision>
  <dcterms:created xsi:type="dcterms:W3CDTF">2023-10-12T18:40:23Z</dcterms:created>
  <dcterms:modified xsi:type="dcterms:W3CDTF">2024-01-26T16:20:04Z</dcterms:modified>
</cp:coreProperties>
</file>