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3" d="100"/>
          <a:sy n="133" d="100"/>
        </p:scale>
        <p:origin x="906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fb5adeb838_0_1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fb5adeb838_0_1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fb5adeb838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fb5adeb838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fb5adeb838_0_1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fb5adeb838_0_1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fb5adeb838_0_1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fb5adeb838_0_1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fb5adeb838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fb5adeb838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fb5adeb838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fb5adeb838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fb5adeb838_0_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fb5adeb838_0_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fb5adeb838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2fb5adeb838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fb5adeb838_0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fb5adeb838_0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how the group represents these and aligns with them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fb5adeb838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fb5adeb838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fb5adeb838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fb5adeb838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fb5adeb838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fb5adeb838_0_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body" idx="1"/>
          </p:nvPr>
        </p:nvSpPr>
        <p:spPr>
          <a:xfrm>
            <a:off x="628650" y="1370013"/>
            <a:ext cx="7886700" cy="32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 rot="5400000">
            <a:off x="2940900" y="-942237"/>
            <a:ext cx="3262200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 rot="5400000">
            <a:off x="5350650" y="1467738"/>
            <a:ext cx="4357800" cy="19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 rot="5400000">
            <a:off x="1331025" y="-427812"/>
            <a:ext cx="4357800" cy="576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>
            <a:spLocks noGrp="1"/>
          </p:cNvSpPr>
          <p:nvPr>
            <p:ph type="title"/>
          </p:nvPr>
        </p:nvSpPr>
        <p:spPr>
          <a:xfrm>
            <a:off x="623888" y="1282700"/>
            <a:ext cx="7886700" cy="21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body" idx="1"/>
          </p:nvPr>
        </p:nvSpPr>
        <p:spPr>
          <a:xfrm>
            <a:off x="623888" y="3441700"/>
            <a:ext cx="7886700" cy="11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1"/>
          </p:nvPr>
        </p:nvSpPr>
        <p:spPr>
          <a:xfrm>
            <a:off x="628650" y="1370013"/>
            <a:ext cx="3867300" cy="32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2"/>
          </p:nvPr>
        </p:nvSpPr>
        <p:spPr>
          <a:xfrm>
            <a:off x="4648200" y="1370013"/>
            <a:ext cx="3867300" cy="32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630238" y="2746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630238" y="1260475"/>
            <a:ext cx="3868800" cy="6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2"/>
          </p:nvPr>
        </p:nvSpPr>
        <p:spPr>
          <a:xfrm>
            <a:off x="630238" y="1879600"/>
            <a:ext cx="3868800" cy="27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3"/>
          </p:nvPr>
        </p:nvSpPr>
        <p:spPr>
          <a:xfrm>
            <a:off x="4629150" y="1260475"/>
            <a:ext cx="3887700" cy="61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4"/>
          </p:nvPr>
        </p:nvSpPr>
        <p:spPr>
          <a:xfrm>
            <a:off x="4629150" y="1879600"/>
            <a:ext cx="3887700" cy="27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630238" y="342900"/>
            <a:ext cx="29496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1"/>
          </p:nvPr>
        </p:nvSpPr>
        <p:spPr>
          <a:xfrm>
            <a:off x="3887788" y="741363"/>
            <a:ext cx="4629300" cy="36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body" idx="2"/>
          </p:nvPr>
        </p:nvSpPr>
        <p:spPr>
          <a:xfrm>
            <a:off x="630238" y="1543050"/>
            <a:ext cx="2949600" cy="28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630238" y="342900"/>
            <a:ext cx="29496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>
            <a:spLocks noGrp="1"/>
          </p:cNvSpPr>
          <p:nvPr>
            <p:ph type="pic" idx="2"/>
          </p:nvPr>
        </p:nvSpPr>
        <p:spPr>
          <a:xfrm>
            <a:off x="3887788" y="741363"/>
            <a:ext cx="4629300" cy="3654300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0"/>
          <p:cNvSpPr txBox="1">
            <a:spLocks noGrp="1"/>
          </p:cNvSpPr>
          <p:nvPr>
            <p:ph type="body" idx="1"/>
          </p:nvPr>
        </p:nvSpPr>
        <p:spPr>
          <a:xfrm>
            <a:off x="630238" y="1543050"/>
            <a:ext cx="2949600" cy="28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8650" y="1370013"/>
            <a:ext cx="7886700" cy="32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arilyn.Munzer@mail.wvu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Nicholas.Haas@mail.wvu.edu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nacada.ksu.edu/Programs/Awards/Association-Awards/Outstanding-New-Advisor/Guidelines-New-Advisor-Award.asp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nacada.ksu.edu/Resources/Pillars/CoreCompetencies.asp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1143000" y="1123225"/>
            <a:ext cx="6858000" cy="1790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Adviser Network: </a:t>
            </a:r>
            <a:r>
              <a:rPr lang="en" sz="3750"/>
              <a:t>Creating a Space for New Advisers to Find Community and Build Support Systems</a:t>
            </a:r>
            <a:endParaRPr sz="3750"/>
          </a:p>
        </p:txBody>
      </p:sp>
      <p:sp>
        <p:nvSpPr>
          <p:cNvPr id="86" name="Google Shape;86;p13"/>
          <p:cNvSpPr txBox="1">
            <a:spLocks noGrp="1"/>
          </p:cNvSpPr>
          <p:nvPr>
            <p:ph type="subTitle" idx="1"/>
          </p:nvPr>
        </p:nvSpPr>
        <p:spPr>
          <a:xfrm>
            <a:off x="1143000" y="3077700"/>
            <a:ext cx="6858000" cy="12414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/>
              <a:t>Presented by: </a:t>
            </a:r>
            <a:endParaRPr sz="2000"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/>
              <a:t>Marilyn Munzer- Statler College of Engineering</a:t>
            </a:r>
            <a:endParaRPr sz="2000"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000"/>
              <a:t> Nicholas Haas-Brown- Eberly College of Arts and Sciences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2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New Adviser’s Takeaways</a:t>
            </a:r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body" idx="1"/>
          </p:nvPr>
        </p:nvSpPr>
        <p:spPr>
          <a:xfrm>
            <a:off x="628650" y="1370013"/>
            <a:ext cx="7886700" cy="3262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You are not alone in the challenges you face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Community and Networks are keys to success in the advising field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Give yourself grace when facing challenges and ask peers to help with solutions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Get involved in your campus professional communities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Veteran Adviser’s and Director’s Takeaways</a:t>
            </a:r>
            <a:endParaRPr/>
          </a:p>
        </p:txBody>
      </p:sp>
      <p:sp>
        <p:nvSpPr>
          <p:cNvPr id="146" name="Google Shape;146;p23"/>
          <p:cNvSpPr txBox="1">
            <a:spLocks noGrp="1"/>
          </p:cNvSpPr>
          <p:nvPr>
            <p:ph type="body" idx="1"/>
          </p:nvPr>
        </p:nvSpPr>
        <p:spPr>
          <a:xfrm>
            <a:off x="628650" y="1370013"/>
            <a:ext cx="7886700" cy="3262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Reflect back on when you were new and the challenges you faced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Understand the support new advisers need is different from the support that veteran advisers need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This is an important professional development opportunity for new advisers 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4"/>
          <p:cNvSpPr txBox="1">
            <a:spLocks noGrp="1"/>
          </p:cNvSpPr>
          <p:nvPr>
            <p:ph type="title"/>
          </p:nvPr>
        </p:nvSpPr>
        <p:spPr>
          <a:xfrm>
            <a:off x="623888" y="1282700"/>
            <a:ext cx="7886700" cy="21399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Questions?</a:t>
            </a:r>
            <a:endParaRPr/>
          </a:p>
        </p:txBody>
      </p:sp>
      <p:sp>
        <p:nvSpPr>
          <p:cNvPr id="152" name="Google Shape;152;p24"/>
          <p:cNvSpPr txBox="1">
            <a:spLocks noGrp="1"/>
          </p:cNvSpPr>
          <p:nvPr>
            <p:ph type="body" idx="1"/>
          </p:nvPr>
        </p:nvSpPr>
        <p:spPr>
          <a:xfrm>
            <a:off x="623888" y="3441700"/>
            <a:ext cx="7886700" cy="1125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Marilyn Munzer Email: </a:t>
            </a:r>
            <a:r>
              <a:rPr lang="en" u="sng">
                <a:solidFill>
                  <a:schemeClr val="hlink"/>
                </a:solidFill>
                <a:hlinkClick r:id="rId3"/>
              </a:rPr>
              <a:t>Marilyn.Munzer@mail.wvu.edu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Nicholas Haas-Brown Email: </a:t>
            </a:r>
            <a:r>
              <a:rPr lang="en" u="sng">
                <a:solidFill>
                  <a:schemeClr val="hlink"/>
                </a:solidFill>
                <a:hlinkClick r:id="rId4"/>
              </a:rPr>
              <a:t>Nicholas.Haas@mail.wvu.edu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References</a:t>
            </a:r>
            <a:endParaRPr/>
          </a:p>
        </p:txBody>
      </p:sp>
      <p:sp>
        <p:nvSpPr>
          <p:cNvPr id="158" name="Google Shape;158;p25"/>
          <p:cNvSpPr txBox="1">
            <a:spLocks noGrp="1"/>
          </p:cNvSpPr>
          <p:nvPr>
            <p:ph type="body" idx="1"/>
          </p:nvPr>
        </p:nvSpPr>
        <p:spPr>
          <a:xfrm>
            <a:off x="628650" y="1370013"/>
            <a:ext cx="7886700" cy="3262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NACADA New Adviser Definition </a:t>
            </a:r>
            <a:r>
              <a:rPr lang="en" u="sng">
                <a:solidFill>
                  <a:schemeClr val="hlink"/>
                </a:solidFill>
                <a:hlinkClick r:id="rId3"/>
              </a:rPr>
              <a:t>https://nacada.ksu.edu/Programs/Awards/Association-Awards/Outstanding-New-Advisor/Guidelines-New-Advisor-Award.aspx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en"/>
              <a:t>NACADA Core Competencies </a:t>
            </a:r>
            <a:r>
              <a:rPr lang="en" u="sng">
                <a:solidFill>
                  <a:schemeClr val="hlink"/>
                </a:solidFill>
                <a:hlinkClick r:id="rId4"/>
              </a:rPr>
              <a:t>https://nacada.ksu.edu/Resources/Pillars/CoreCompetencies.aspx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a New Adviser</a:t>
            </a:r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body" idx="1"/>
          </p:nvPr>
        </p:nvSpPr>
        <p:spPr>
          <a:xfrm>
            <a:off x="628650" y="1370013"/>
            <a:ext cx="7886700" cy="3262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New Adviser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As defined by NACADA a new Adviser is someone who has been in the academic advising profession for less than 3 years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They often come from other education or higher education settings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must new advisers learn</a:t>
            </a:r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body" idx="1"/>
          </p:nvPr>
        </p:nvSpPr>
        <p:spPr>
          <a:xfrm>
            <a:off x="628650" y="1268538"/>
            <a:ext cx="7886700" cy="3262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Informational components necessary to the work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Curriculum, policies, institutional knowledge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Relational 	</a:t>
            </a:r>
            <a:endParaRPr dirty="0"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Creating a network, who do you connect with to solve the problem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Caseload Management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Communication Management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Other responsibilities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the New Adviser Network and how did it come about</a:t>
            </a:r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body" idx="1"/>
          </p:nvPr>
        </p:nvSpPr>
        <p:spPr>
          <a:xfrm>
            <a:off x="628650" y="1370013"/>
            <a:ext cx="7886700" cy="3262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A group for new advisers on the WVU Morgantown campus to connect, learn, share, and grow together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Meetings are more social in nature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They often involve food of some sort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Objectives of the group</a:t>
            </a:r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body" idx="1"/>
          </p:nvPr>
        </p:nvSpPr>
        <p:spPr>
          <a:xfrm>
            <a:off x="628650" y="1370024"/>
            <a:ext cx="7886700" cy="29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Assist in growing new advisers’ network on campus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Make sure new advisers do not feel siloed in their office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Introduction to other offices on campus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Share challenges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Assist in creating or sharing solutions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Productive cathartic expression to relieve stress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8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Alignment with NACADA Core Principles </a:t>
            </a:r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body" idx="1"/>
          </p:nvPr>
        </p:nvSpPr>
        <p:spPr>
          <a:xfrm>
            <a:off x="628650" y="1370013"/>
            <a:ext cx="7886700" cy="3262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C2: NACADAS Core Values of Academic Advising</a:t>
            </a:r>
            <a:endParaRPr/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Caring, Commitment, Empowerment, Inclusivity, Integrity, Professionalism, Respect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I3: Institutional specific policies, procedures, rules and regulations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R2: Create rapport and build academic advising relationships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Struggles and Challenges </a:t>
            </a:r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body" idx="1"/>
          </p:nvPr>
        </p:nvSpPr>
        <p:spPr>
          <a:xfrm>
            <a:off x="628650" y="1370013"/>
            <a:ext cx="7886700" cy="3262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Finding time when everyone is available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Finding a location for meetings between both campuses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Getting buy-in from advisers direct supervisors that this is worth while for the adviser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Getting engagement especially when schedules are busy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0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 Plans</a:t>
            </a:r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body" idx="1"/>
          </p:nvPr>
        </p:nvSpPr>
        <p:spPr>
          <a:xfrm>
            <a:off x="628650" y="1370013"/>
            <a:ext cx="7886700" cy="3262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Creating a Team on Microsoft Teams to connect more frequently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Limiting number of meetings so advisers do not have to choose between professional development opportunities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Personally inviting new advisers on campus to meetings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>
            <a:spLocks noGrp="1"/>
          </p:cNvSpPr>
          <p:nvPr>
            <p:ph type="title"/>
          </p:nvPr>
        </p:nvSpPr>
        <p:spPr>
          <a:xfrm>
            <a:off x="628650" y="274638"/>
            <a:ext cx="7886700" cy="993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to create your own group on your campus</a:t>
            </a:r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body" idx="1"/>
          </p:nvPr>
        </p:nvSpPr>
        <p:spPr>
          <a:xfrm>
            <a:off x="628650" y="1370024"/>
            <a:ext cx="7886700" cy="2992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Get information from directors or institutions advising organization on any new advisers on campus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Create an email with those advisers to assess interest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Set up a time to meet, discuss the goals, outcomes and organization of your new group</a:t>
            </a:r>
            <a:endParaRPr/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5_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536</Words>
  <Application>Microsoft Office PowerPoint</Application>
  <PresentationFormat>On-screen Show (16:9)</PresentationFormat>
  <Paragraphs>61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5_Custom Design</vt:lpstr>
      <vt:lpstr>New Adviser Network: Creating a Space for New Advisers to Find Community and Build Support Systems</vt:lpstr>
      <vt:lpstr>What is a New Adviser</vt:lpstr>
      <vt:lpstr>What must new advisers learn</vt:lpstr>
      <vt:lpstr>What is the New Adviser Network and how did it come about</vt:lpstr>
      <vt:lpstr>Objectives of the group</vt:lpstr>
      <vt:lpstr>Alignment with NACADA Core Principles </vt:lpstr>
      <vt:lpstr>Struggles and Challenges </vt:lpstr>
      <vt:lpstr>Future Plans</vt:lpstr>
      <vt:lpstr>How to create your own group on your campus</vt:lpstr>
      <vt:lpstr>New Adviser’s Takeaways</vt:lpstr>
      <vt:lpstr>Veteran Adviser’s and Director’s Takeaways</vt:lpstr>
      <vt:lpstr>Questions?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Marilyn Munzer</dc:creator>
  <cp:lastModifiedBy>Marilyn Munzer</cp:lastModifiedBy>
  <cp:revision>1</cp:revision>
  <dcterms:modified xsi:type="dcterms:W3CDTF">2024-09-18T14:14:12Z</dcterms:modified>
</cp:coreProperties>
</file>