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1" r:id="rId1"/>
  </p:sldMasterIdLst>
  <p:notesMasterIdLst>
    <p:notesMasterId r:id="rId15"/>
  </p:notesMasterIdLst>
  <p:sldIdLst>
    <p:sldId id="256" r:id="rId2"/>
    <p:sldId id="275" r:id="rId3"/>
    <p:sldId id="260" r:id="rId4"/>
    <p:sldId id="261" r:id="rId5"/>
    <p:sldId id="262" r:id="rId6"/>
    <p:sldId id="258" r:id="rId7"/>
    <p:sldId id="268" r:id="rId8"/>
    <p:sldId id="263" r:id="rId9"/>
    <p:sldId id="277" r:id="rId10"/>
    <p:sldId id="278" r:id="rId11"/>
    <p:sldId id="280" r:id="rId12"/>
    <p:sldId id="276" r:id="rId13"/>
    <p:sldId id="267" r:id="rId14"/>
  </p:sldIdLst>
  <p:sldSz cx="14630400" cy="8229600"/>
  <p:notesSz cx="8229600" cy="14630400"/>
  <p:embeddedFontLst>
    <p:embeddedFont>
      <p:font typeface="Open Sans" panose="020B0606030504020204" pitchFamily="34" charset="0"/>
      <p:regular r:id="rId16"/>
      <p:bold r:id="rId17"/>
      <p:italic r:id="rId18"/>
      <p:boldItalic r:id="rId19"/>
    </p:embeddedFont>
    <p:embeddedFont>
      <p:font typeface="Trebuchet MS" panose="020B0603020202020204" pitchFamily="34" charset="0"/>
      <p:regular r:id="rId20"/>
      <p:bold r:id="rId21"/>
      <p:italic r:id="rId22"/>
      <p:boldItalic r:id="rId23"/>
    </p:embeddedFont>
    <p:embeddedFont>
      <p:font typeface="Unbounded" panose="020B0604020202020204" charset="0"/>
      <p:regular r:id="rId24"/>
    </p:embeddedFont>
    <p:embeddedFont>
      <p:font typeface="Wingdings 3" panose="05040102010807070707" pitchFamily="18" charset="2"/>
      <p:regular r:id="rId2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EB320C-09B7-43E1-8C31-C88B68FF884C}" v="15" dt="2024-09-13T19:51:58.2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133" d="100"/>
          <a:sy n="133" d="100"/>
        </p:scale>
        <p:origin x="31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viewProps" Target="viewProps.xml"/><Relationship Id="rId30" Type="http://schemas.microsoft.com/office/2015/10/relationships/revisionInfo" Target="revisionInfo.xml"/></Relationships>
</file>

<file path=ppt/diagrams/_rels/data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DFC246-55C5-473D-AE72-1AA3498AA09D}"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F82FD4F-BFBB-45FE-85C7-E3D180AC1C29}">
      <dgm:prSet/>
      <dgm:spPr/>
      <dgm:t>
        <a:bodyPr/>
        <a:lstStyle/>
        <a:p>
          <a:r>
            <a:rPr lang="en-US" dirty="0"/>
            <a:t>We MUST have a front desk person (GA, student, faculty, staff) working instead of a sign-in sheet</a:t>
          </a:r>
        </a:p>
      </dgm:t>
    </dgm:pt>
    <dgm:pt modelId="{29EFD551-5FB5-492F-B3FB-966CB07CB7FE}" type="parTrans" cxnId="{43D9F779-C8FE-4C25-ADDE-0D8887E4C7F1}">
      <dgm:prSet/>
      <dgm:spPr/>
      <dgm:t>
        <a:bodyPr/>
        <a:lstStyle/>
        <a:p>
          <a:endParaRPr lang="en-US"/>
        </a:p>
      </dgm:t>
    </dgm:pt>
    <dgm:pt modelId="{38B569DA-4851-451D-BFA6-F4D76DE4397F}" type="sibTrans" cxnId="{43D9F779-C8FE-4C25-ADDE-0D8887E4C7F1}">
      <dgm:prSet/>
      <dgm:spPr/>
      <dgm:t>
        <a:bodyPr/>
        <a:lstStyle/>
        <a:p>
          <a:endParaRPr lang="en-US"/>
        </a:p>
      </dgm:t>
    </dgm:pt>
    <dgm:pt modelId="{B82F56FB-93FA-4B38-B97A-A2A2F06A92AC}">
      <dgm:prSet/>
      <dgm:spPr/>
      <dgm:t>
        <a:bodyPr/>
        <a:lstStyle/>
        <a:p>
          <a:r>
            <a:rPr lang="en-US" dirty="0"/>
            <a:t>We MUST have printed copies of Advising Agreements </a:t>
          </a:r>
        </a:p>
      </dgm:t>
    </dgm:pt>
    <dgm:pt modelId="{ED77396A-3211-425F-B811-6A2945EF0CE8}" type="parTrans" cxnId="{5EE1CDE2-E5BE-41CC-930F-78B1E1E5E1CB}">
      <dgm:prSet/>
      <dgm:spPr/>
      <dgm:t>
        <a:bodyPr/>
        <a:lstStyle/>
        <a:p>
          <a:endParaRPr lang="en-US"/>
        </a:p>
      </dgm:t>
    </dgm:pt>
    <dgm:pt modelId="{BA44408B-72F9-4146-9651-1BB16A41249A}" type="sibTrans" cxnId="{5EE1CDE2-E5BE-41CC-930F-78B1E1E5E1CB}">
      <dgm:prSet/>
      <dgm:spPr/>
      <dgm:t>
        <a:bodyPr/>
        <a:lstStyle/>
        <a:p>
          <a:endParaRPr lang="en-US"/>
        </a:p>
      </dgm:t>
    </dgm:pt>
    <dgm:pt modelId="{59A73D40-F6B5-41D6-B2BA-F414A913062F}">
      <dgm:prSet/>
      <dgm:spPr/>
      <dgm:t>
        <a:bodyPr/>
        <a:lstStyle/>
        <a:p>
          <a:r>
            <a:rPr lang="en-US"/>
            <a:t>We MUST have an earlier start time to avoid staying late</a:t>
          </a:r>
        </a:p>
      </dgm:t>
    </dgm:pt>
    <dgm:pt modelId="{BC70C120-E850-4D6A-A8EC-A15BB3461A34}" type="parTrans" cxnId="{F0488C65-D353-4C4F-8F0F-CC660768C2F5}">
      <dgm:prSet/>
      <dgm:spPr/>
      <dgm:t>
        <a:bodyPr/>
        <a:lstStyle/>
        <a:p>
          <a:endParaRPr lang="en-US"/>
        </a:p>
      </dgm:t>
    </dgm:pt>
    <dgm:pt modelId="{3531F872-6661-4CD5-B8D3-9015824DDFE5}" type="sibTrans" cxnId="{F0488C65-D353-4C4F-8F0F-CC660768C2F5}">
      <dgm:prSet/>
      <dgm:spPr/>
      <dgm:t>
        <a:bodyPr/>
        <a:lstStyle/>
        <a:p>
          <a:endParaRPr lang="en-US"/>
        </a:p>
      </dgm:t>
    </dgm:pt>
    <dgm:pt modelId="{1B4B3A73-FAE9-459C-B0E3-DDDE22256449}">
      <dgm:prSet/>
      <dgm:spPr/>
      <dgm:t>
        <a:bodyPr/>
        <a:lstStyle/>
        <a:p>
          <a:r>
            <a:rPr lang="en-US"/>
            <a:t>We MUST have a designated lunchtime</a:t>
          </a:r>
        </a:p>
      </dgm:t>
    </dgm:pt>
    <dgm:pt modelId="{4684A1ED-D793-4AC0-9606-D4A4A81EDEF6}" type="parTrans" cxnId="{5C9082A5-FA0A-4AD7-B6E5-CE51CEFEFCC2}">
      <dgm:prSet/>
      <dgm:spPr/>
      <dgm:t>
        <a:bodyPr/>
        <a:lstStyle/>
        <a:p>
          <a:endParaRPr lang="en-US"/>
        </a:p>
      </dgm:t>
    </dgm:pt>
    <dgm:pt modelId="{A45D8F07-F42C-4CF8-913F-975C7313ECEB}" type="sibTrans" cxnId="{5C9082A5-FA0A-4AD7-B6E5-CE51CEFEFCC2}">
      <dgm:prSet/>
      <dgm:spPr/>
      <dgm:t>
        <a:bodyPr/>
        <a:lstStyle/>
        <a:p>
          <a:endParaRPr lang="en-US"/>
        </a:p>
      </dgm:t>
    </dgm:pt>
    <dgm:pt modelId="{271BF7F1-BBC7-4C9F-A932-7269AD6177F9}">
      <dgm:prSet/>
      <dgm:spPr/>
      <dgm:t>
        <a:bodyPr/>
        <a:lstStyle/>
        <a:p>
          <a:r>
            <a:rPr lang="en-US"/>
            <a:t>We MUST have stickers, snacks, and social media contests</a:t>
          </a:r>
        </a:p>
      </dgm:t>
    </dgm:pt>
    <dgm:pt modelId="{6280BAFC-FA2A-424F-B27E-990FF1CA3FEF}" type="parTrans" cxnId="{EE01FB2B-ECF1-4B8F-8C3B-0009758FF772}">
      <dgm:prSet/>
      <dgm:spPr/>
      <dgm:t>
        <a:bodyPr/>
        <a:lstStyle/>
        <a:p>
          <a:endParaRPr lang="en-US"/>
        </a:p>
      </dgm:t>
    </dgm:pt>
    <dgm:pt modelId="{811E670F-EBB1-4D18-AC5C-7388EB469F2A}" type="sibTrans" cxnId="{EE01FB2B-ECF1-4B8F-8C3B-0009758FF772}">
      <dgm:prSet/>
      <dgm:spPr/>
      <dgm:t>
        <a:bodyPr/>
        <a:lstStyle/>
        <a:p>
          <a:endParaRPr lang="en-US"/>
        </a:p>
      </dgm:t>
    </dgm:pt>
    <dgm:pt modelId="{97B60DB1-C939-4791-AEDF-5E6E5112D5BA}">
      <dgm:prSet/>
      <dgm:spPr/>
      <dgm:t>
        <a:bodyPr/>
        <a:lstStyle/>
        <a:p>
          <a:r>
            <a:rPr lang="en-US"/>
            <a:t>We MUST have a better process to keep data</a:t>
          </a:r>
        </a:p>
      </dgm:t>
    </dgm:pt>
    <dgm:pt modelId="{1EC18CFD-45AB-46BA-B55A-6DEA2F35BE46}" type="parTrans" cxnId="{BD83FCB7-3FDE-40F8-885B-AD2A0FF0CC83}">
      <dgm:prSet/>
      <dgm:spPr/>
      <dgm:t>
        <a:bodyPr/>
        <a:lstStyle/>
        <a:p>
          <a:endParaRPr lang="en-US"/>
        </a:p>
      </dgm:t>
    </dgm:pt>
    <dgm:pt modelId="{E38B77F5-4E2A-4315-AF3C-4F5B7DE08F11}" type="sibTrans" cxnId="{BD83FCB7-3FDE-40F8-885B-AD2A0FF0CC83}">
      <dgm:prSet/>
      <dgm:spPr/>
      <dgm:t>
        <a:bodyPr/>
        <a:lstStyle/>
        <a:p>
          <a:endParaRPr lang="en-US"/>
        </a:p>
      </dgm:t>
    </dgm:pt>
    <dgm:pt modelId="{02FFEA02-7344-4524-8399-F86BFA034CED}" type="pres">
      <dgm:prSet presAssocID="{A7DFC246-55C5-473D-AE72-1AA3498AA09D}" presName="root" presStyleCnt="0">
        <dgm:presLayoutVars>
          <dgm:dir/>
          <dgm:resizeHandles val="exact"/>
        </dgm:presLayoutVars>
      </dgm:prSet>
      <dgm:spPr/>
    </dgm:pt>
    <dgm:pt modelId="{7310C0E8-217D-417A-AA4C-D4C54CABBC4E}" type="pres">
      <dgm:prSet presAssocID="{A7DFC246-55C5-473D-AE72-1AA3498AA09D}" presName="container" presStyleCnt="0">
        <dgm:presLayoutVars>
          <dgm:dir/>
          <dgm:resizeHandles val="exact"/>
        </dgm:presLayoutVars>
      </dgm:prSet>
      <dgm:spPr/>
    </dgm:pt>
    <dgm:pt modelId="{54BFF071-6472-40E3-A8CD-3DF4BC66A58B}" type="pres">
      <dgm:prSet presAssocID="{4F82FD4F-BFBB-45FE-85C7-E3D180AC1C29}" presName="compNode" presStyleCnt="0"/>
      <dgm:spPr/>
    </dgm:pt>
    <dgm:pt modelId="{914710D9-2540-438D-B200-F6CB03B7F420}" type="pres">
      <dgm:prSet presAssocID="{4F82FD4F-BFBB-45FE-85C7-E3D180AC1C29}" presName="iconBgRect" presStyleLbl="bgShp" presStyleIdx="0" presStyleCnt="6"/>
      <dgm:spPr/>
    </dgm:pt>
    <dgm:pt modelId="{F79806C7-F39D-4516-A1E4-53FB659163C1}" type="pres">
      <dgm:prSet presAssocID="{4F82FD4F-BFBB-45FE-85C7-E3D180AC1C29}"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5796C0ED-D893-4E70-8FA5-50E69AB95CCB}" type="pres">
      <dgm:prSet presAssocID="{4F82FD4F-BFBB-45FE-85C7-E3D180AC1C29}" presName="spaceRect" presStyleCnt="0"/>
      <dgm:spPr/>
    </dgm:pt>
    <dgm:pt modelId="{AD5C6241-42F9-4B2C-BB2D-0201EDFEDBD6}" type="pres">
      <dgm:prSet presAssocID="{4F82FD4F-BFBB-45FE-85C7-E3D180AC1C29}" presName="textRect" presStyleLbl="revTx" presStyleIdx="0" presStyleCnt="6">
        <dgm:presLayoutVars>
          <dgm:chMax val="1"/>
          <dgm:chPref val="1"/>
        </dgm:presLayoutVars>
      </dgm:prSet>
      <dgm:spPr/>
    </dgm:pt>
    <dgm:pt modelId="{3BAAA320-392D-49D5-80F1-2E84013A6E80}" type="pres">
      <dgm:prSet presAssocID="{38B569DA-4851-451D-BFA6-F4D76DE4397F}" presName="sibTrans" presStyleLbl="sibTrans2D1" presStyleIdx="0" presStyleCnt="0"/>
      <dgm:spPr/>
    </dgm:pt>
    <dgm:pt modelId="{B192F347-DAE4-43D8-B2B5-763A3CE8B3BE}" type="pres">
      <dgm:prSet presAssocID="{B82F56FB-93FA-4B38-B97A-A2A2F06A92AC}" presName="compNode" presStyleCnt="0"/>
      <dgm:spPr/>
    </dgm:pt>
    <dgm:pt modelId="{0F9E2CEF-5241-4623-8049-15A2C2C2F995}" type="pres">
      <dgm:prSet presAssocID="{B82F56FB-93FA-4B38-B97A-A2A2F06A92AC}" presName="iconBgRect" presStyleLbl="bgShp" presStyleIdx="1" presStyleCnt="6"/>
      <dgm:spPr/>
    </dgm:pt>
    <dgm:pt modelId="{62673306-B479-4C44-AEC8-15FC8EF6089E}" type="pres">
      <dgm:prSet presAssocID="{B82F56FB-93FA-4B38-B97A-A2A2F06A92AC}"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ument"/>
        </a:ext>
      </dgm:extLst>
    </dgm:pt>
    <dgm:pt modelId="{E5FADF5B-6746-48A4-B61E-43713CB4C5FB}" type="pres">
      <dgm:prSet presAssocID="{B82F56FB-93FA-4B38-B97A-A2A2F06A92AC}" presName="spaceRect" presStyleCnt="0"/>
      <dgm:spPr/>
    </dgm:pt>
    <dgm:pt modelId="{99A64304-8E2F-4DCD-959E-4B52B6383D22}" type="pres">
      <dgm:prSet presAssocID="{B82F56FB-93FA-4B38-B97A-A2A2F06A92AC}" presName="textRect" presStyleLbl="revTx" presStyleIdx="1" presStyleCnt="6">
        <dgm:presLayoutVars>
          <dgm:chMax val="1"/>
          <dgm:chPref val="1"/>
        </dgm:presLayoutVars>
      </dgm:prSet>
      <dgm:spPr/>
    </dgm:pt>
    <dgm:pt modelId="{F6AE05BA-FAD9-447B-A8D8-7B80C2A6127F}" type="pres">
      <dgm:prSet presAssocID="{BA44408B-72F9-4146-9651-1BB16A41249A}" presName="sibTrans" presStyleLbl="sibTrans2D1" presStyleIdx="0" presStyleCnt="0"/>
      <dgm:spPr/>
    </dgm:pt>
    <dgm:pt modelId="{143CDB65-7425-4B36-BA3A-83BA5F45B162}" type="pres">
      <dgm:prSet presAssocID="{59A73D40-F6B5-41D6-B2BA-F414A913062F}" presName="compNode" presStyleCnt="0"/>
      <dgm:spPr/>
    </dgm:pt>
    <dgm:pt modelId="{B0AB010F-0E4E-40FF-BEDA-D4BA2096E794}" type="pres">
      <dgm:prSet presAssocID="{59A73D40-F6B5-41D6-B2BA-F414A913062F}" presName="iconBgRect" presStyleLbl="bgShp" presStyleIdx="2" presStyleCnt="6"/>
      <dgm:spPr/>
    </dgm:pt>
    <dgm:pt modelId="{90C849DC-5010-4628-B257-D296A4F76F3E}" type="pres">
      <dgm:prSet presAssocID="{59A73D40-F6B5-41D6-B2BA-F414A913062F}"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opwatch"/>
        </a:ext>
      </dgm:extLst>
    </dgm:pt>
    <dgm:pt modelId="{7DE00A06-B6C6-4C3C-9796-BDF1BB4CB6E4}" type="pres">
      <dgm:prSet presAssocID="{59A73D40-F6B5-41D6-B2BA-F414A913062F}" presName="spaceRect" presStyleCnt="0"/>
      <dgm:spPr/>
    </dgm:pt>
    <dgm:pt modelId="{060722FE-5215-4B4A-B16F-9AA6648BB9B1}" type="pres">
      <dgm:prSet presAssocID="{59A73D40-F6B5-41D6-B2BA-F414A913062F}" presName="textRect" presStyleLbl="revTx" presStyleIdx="2" presStyleCnt="6">
        <dgm:presLayoutVars>
          <dgm:chMax val="1"/>
          <dgm:chPref val="1"/>
        </dgm:presLayoutVars>
      </dgm:prSet>
      <dgm:spPr/>
    </dgm:pt>
    <dgm:pt modelId="{7BD9C16A-165C-4C7A-ACAC-9788D53768B9}" type="pres">
      <dgm:prSet presAssocID="{3531F872-6661-4CD5-B8D3-9015824DDFE5}" presName="sibTrans" presStyleLbl="sibTrans2D1" presStyleIdx="0" presStyleCnt="0"/>
      <dgm:spPr/>
    </dgm:pt>
    <dgm:pt modelId="{26616E1B-4A41-4137-BBA9-3F2F8E9A16E3}" type="pres">
      <dgm:prSet presAssocID="{1B4B3A73-FAE9-459C-B0E3-DDDE22256449}" presName="compNode" presStyleCnt="0"/>
      <dgm:spPr/>
    </dgm:pt>
    <dgm:pt modelId="{44C83BF6-D10E-449C-BC43-15E2C4139102}" type="pres">
      <dgm:prSet presAssocID="{1B4B3A73-FAE9-459C-B0E3-DDDE22256449}" presName="iconBgRect" presStyleLbl="bgShp" presStyleIdx="3" presStyleCnt="6"/>
      <dgm:spPr/>
    </dgm:pt>
    <dgm:pt modelId="{BEDE789E-4694-49A4-8F74-6DCC9F05477A}" type="pres">
      <dgm:prSet presAssocID="{1B4B3A73-FAE9-459C-B0E3-DDDE22256449}"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asta"/>
        </a:ext>
      </dgm:extLst>
    </dgm:pt>
    <dgm:pt modelId="{02912E9E-5F86-4701-B9E4-E2F4418FBAB0}" type="pres">
      <dgm:prSet presAssocID="{1B4B3A73-FAE9-459C-B0E3-DDDE22256449}" presName="spaceRect" presStyleCnt="0"/>
      <dgm:spPr/>
    </dgm:pt>
    <dgm:pt modelId="{71770A7A-7C8C-4DAC-A5B3-9C23B3F339BE}" type="pres">
      <dgm:prSet presAssocID="{1B4B3A73-FAE9-459C-B0E3-DDDE22256449}" presName="textRect" presStyleLbl="revTx" presStyleIdx="3" presStyleCnt="6">
        <dgm:presLayoutVars>
          <dgm:chMax val="1"/>
          <dgm:chPref val="1"/>
        </dgm:presLayoutVars>
      </dgm:prSet>
      <dgm:spPr/>
    </dgm:pt>
    <dgm:pt modelId="{B7126055-5106-4D28-9D80-F729977F17AF}" type="pres">
      <dgm:prSet presAssocID="{A45D8F07-F42C-4CF8-913F-975C7313ECEB}" presName="sibTrans" presStyleLbl="sibTrans2D1" presStyleIdx="0" presStyleCnt="0"/>
      <dgm:spPr/>
    </dgm:pt>
    <dgm:pt modelId="{565D8E17-006A-4186-BFC4-56A244EE783A}" type="pres">
      <dgm:prSet presAssocID="{271BF7F1-BBC7-4C9F-A932-7269AD6177F9}" presName="compNode" presStyleCnt="0"/>
      <dgm:spPr/>
    </dgm:pt>
    <dgm:pt modelId="{67AC07E9-2CF5-4830-838E-70ED6E7ED278}" type="pres">
      <dgm:prSet presAssocID="{271BF7F1-BBC7-4C9F-A932-7269AD6177F9}" presName="iconBgRect" presStyleLbl="bgShp" presStyleIdx="4" presStyleCnt="6"/>
      <dgm:spPr/>
    </dgm:pt>
    <dgm:pt modelId="{BDA76CBF-A42E-494D-9483-25E2AC247400}" type="pres">
      <dgm:prSet presAssocID="{271BF7F1-BBC7-4C9F-A932-7269AD6177F9}"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egaphone"/>
        </a:ext>
      </dgm:extLst>
    </dgm:pt>
    <dgm:pt modelId="{90ED704F-DBCE-4722-AF68-22F2699E3038}" type="pres">
      <dgm:prSet presAssocID="{271BF7F1-BBC7-4C9F-A932-7269AD6177F9}" presName="spaceRect" presStyleCnt="0"/>
      <dgm:spPr/>
    </dgm:pt>
    <dgm:pt modelId="{E8B780A9-07DB-4970-98D6-68D4A58B0A72}" type="pres">
      <dgm:prSet presAssocID="{271BF7F1-BBC7-4C9F-A932-7269AD6177F9}" presName="textRect" presStyleLbl="revTx" presStyleIdx="4" presStyleCnt="6">
        <dgm:presLayoutVars>
          <dgm:chMax val="1"/>
          <dgm:chPref val="1"/>
        </dgm:presLayoutVars>
      </dgm:prSet>
      <dgm:spPr/>
    </dgm:pt>
    <dgm:pt modelId="{FDBD052E-D1B7-474F-A614-A458E2A957A2}" type="pres">
      <dgm:prSet presAssocID="{811E670F-EBB1-4D18-AC5C-7388EB469F2A}" presName="sibTrans" presStyleLbl="sibTrans2D1" presStyleIdx="0" presStyleCnt="0"/>
      <dgm:spPr/>
    </dgm:pt>
    <dgm:pt modelId="{E5A4B5AF-7EB0-4DF1-8540-D9E55BA1363A}" type="pres">
      <dgm:prSet presAssocID="{97B60DB1-C939-4791-AEDF-5E6E5112D5BA}" presName="compNode" presStyleCnt="0"/>
      <dgm:spPr/>
    </dgm:pt>
    <dgm:pt modelId="{EB49693B-7287-42EA-84C9-7DAE47E65D51}" type="pres">
      <dgm:prSet presAssocID="{97B60DB1-C939-4791-AEDF-5E6E5112D5BA}" presName="iconBgRect" presStyleLbl="bgShp" presStyleIdx="5" presStyleCnt="6"/>
      <dgm:spPr/>
    </dgm:pt>
    <dgm:pt modelId="{DCC842A5-B145-44C6-AAB9-42B6AB3D0663}" type="pres">
      <dgm:prSet presAssocID="{97B60DB1-C939-4791-AEDF-5E6E5112D5BA}"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Bar chart"/>
        </a:ext>
      </dgm:extLst>
    </dgm:pt>
    <dgm:pt modelId="{2B486A02-B8B2-416F-9E05-5D5F69694F39}" type="pres">
      <dgm:prSet presAssocID="{97B60DB1-C939-4791-AEDF-5E6E5112D5BA}" presName="spaceRect" presStyleCnt="0"/>
      <dgm:spPr/>
    </dgm:pt>
    <dgm:pt modelId="{17F277C6-B624-43FC-B346-4B6DBFBD52ED}" type="pres">
      <dgm:prSet presAssocID="{97B60DB1-C939-4791-AEDF-5E6E5112D5BA}" presName="textRect" presStyleLbl="revTx" presStyleIdx="5" presStyleCnt="6">
        <dgm:presLayoutVars>
          <dgm:chMax val="1"/>
          <dgm:chPref val="1"/>
        </dgm:presLayoutVars>
      </dgm:prSet>
      <dgm:spPr/>
    </dgm:pt>
  </dgm:ptLst>
  <dgm:cxnLst>
    <dgm:cxn modelId="{FD2A550E-1FE6-470F-85AC-8D259F8EF1D4}" type="presOf" srcId="{BA44408B-72F9-4146-9651-1BB16A41249A}" destId="{F6AE05BA-FAD9-447B-A8D8-7B80C2A6127F}" srcOrd="0" destOrd="0" presId="urn:microsoft.com/office/officeart/2018/2/layout/IconCircleList"/>
    <dgm:cxn modelId="{C51E4D1D-A5E9-4124-9A8E-8DE278E4EAF5}" type="presOf" srcId="{59A73D40-F6B5-41D6-B2BA-F414A913062F}" destId="{060722FE-5215-4B4A-B16F-9AA6648BB9B1}" srcOrd="0" destOrd="0" presId="urn:microsoft.com/office/officeart/2018/2/layout/IconCircleList"/>
    <dgm:cxn modelId="{24188D24-EB48-4DD1-84FC-6E0FC7ED2527}" type="presOf" srcId="{1B4B3A73-FAE9-459C-B0E3-DDDE22256449}" destId="{71770A7A-7C8C-4DAC-A5B3-9C23B3F339BE}" srcOrd="0" destOrd="0" presId="urn:microsoft.com/office/officeart/2018/2/layout/IconCircleList"/>
    <dgm:cxn modelId="{EE01FB2B-ECF1-4B8F-8C3B-0009758FF772}" srcId="{A7DFC246-55C5-473D-AE72-1AA3498AA09D}" destId="{271BF7F1-BBC7-4C9F-A932-7269AD6177F9}" srcOrd="4" destOrd="0" parTransId="{6280BAFC-FA2A-424F-B27E-990FF1CA3FEF}" sibTransId="{811E670F-EBB1-4D18-AC5C-7388EB469F2A}"/>
    <dgm:cxn modelId="{F0488C65-D353-4C4F-8F0F-CC660768C2F5}" srcId="{A7DFC246-55C5-473D-AE72-1AA3498AA09D}" destId="{59A73D40-F6B5-41D6-B2BA-F414A913062F}" srcOrd="2" destOrd="0" parTransId="{BC70C120-E850-4D6A-A8EC-A15BB3461A34}" sibTransId="{3531F872-6661-4CD5-B8D3-9015824DDFE5}"/>
    <dgm:cxn modelId="{43D9F779-C8FE-4C25-ADDE-0D8887E4C7F1}" srcId="{A7DFC246-55C5-473D-AE72-1AA3498AA09D}" destId="{4F82FD4F-BFBB-45FE-85C7-E3D180AC1C29}" srcOrd="0" destOrd="0" parTransId="{29EFD551-5FB5-492F-B3FB-966CB07CB7FE}" sibTransId="{38B569DA-4851-451D-BFA6-F4D76DE4397F}"/>
    <dgm:cxn modelId="{5139378C-4F9F-4C57-89B4-06B80D3D0F5A}" type="presOf" srcId="{3531F872-6661-4CD5-B8D3-9015824DDFE5}" destId="{7BD9C16A-165C-4C7A-ACAC-9788D53768B9}" srcOrd="0" destOrd="0" presId="urn:microsoft.com/office/officeart/2018/2/layout/IconCircleList"/>
    <dgm:cxn modelId="{42904E8F-1CFA-4658-BCF5-26CD0B64D57E}" type="presOf" srcId="{A45D8F07-F42C-4CF8-913F-975C7313ECEB}" destId="{B7126055-5106-4D28-9D80-F729977F17AF}" srcOrd="0" destOrd="0" presId="urn:microsoft.com/office/officeart/2018/2/layout/IconCircleList"/>
    <dgm:cxn modelId="{8171DEA3-6E31-4372-A175-8C417558A601}" type="presOf" srcId="{271BF7F1-BBC7-4C9F-A932-7269AD6177F9}" destId="{E8B780A9-07DB-4970-98D6-68D4A58B0A72}" srcOrd="0" destOrd="0" presId="urn:microsoft.com/office/officeart/2018/2/layout/IconCircleList"/>
    <dgm:cxn modelId="{11F25FA4-AC88-40B7-B24B-82742DA30533}" type="presOf" srcId="{97B60DB1-C939-4791-AEDF-5E6E5112D5BA}" destId="{17F277C6-B624-43FC-B346-4B6DBFBD52ED}" srcOrd="0" destOrd="0" presId="urn:microsoft.com/office/officeart/2018/2/layout/IconCircleList"/>
    <dgm:cxn modelId="{5C9082A5-FA0A-4AD7-B6E5-CE51CEFEFCC2}" srcId="{A7DFC246-55C5-473D-AE72-1AA3498AA09D}" destId="{1B4B3A73-FAE9-459C-B0E3-DDDE22256449}" srcOrd="3" destOrd="0" parTransId="{4684A1ED-D793-4AC0-9606-D4A4A81EDEF6}" sibTransId="{A45D8F07-F42C-4CF8-913F-975C7313ECEB}"/>
    <dgm:cxn modelId="{14E31EB3-EC54-4C3B-8FC9-83756E6D1011}" type="presOf" srcId="{811E670F-EBB1-4D18-AC5C-7388EB469F2A}" destId="{FDBD052E-D1B7-474F-A614-A458E2A957A2}" srcOrd="0" destOrd="0" presId="urn:microsoft.com/office/officeart/2018/2/layout/IconCircleList"/>
    <dgm:cxn modelId="{BD83FCB7-3FDE-40F8-885B-AD2A0FF0CC83}" srcId="{A7DFC246-55C5-473D-AE72-1AA3498AA09D}" destId="{97B60DB1-C939-4791-AEDF-5E6E5112D5BA}" srcOrd="5" destOrd="0" parTransId="{1EC18CFD-45AB-46BA-B55A-6DEA2F35BE46}" sibTransId="{E38B77F5-4E2A-4315-AF3C-4F5B7DE08F11}"/>
    <dgm:cxn modelId="{0D1D9BC2-F4AB-41EF-A0E4-2C70BA69CAAE}" type="presOf" srcId="{38B569DA-4851-451D-BFA6-F4D76DE4397F}" destId="{3BAAA320-392D-49D5-80F1-2E84013A6E80}" srcOrd="0" destOrd="0" presId="urn:microsoft.com/office/officeart/2018/2/layout/IconCircleList"/>
    <dgm:cxn modelId="{2E390AD6-FDC9-4B83-A4D7-A4E658D8646B}" type="presOf" srcId="{B82F56FB-93FA-4B38-B97A-A2A2F06A92AC}" destId="{99A64304-8E2F-4DCD-959E-4B52B6383D22}" srcOrd="0" destOrd="0" presId="urn:microsoft.com/office/officeart/2018/2/layout/IconCircleList"/>
    <dgm:cxn modelId="{C593BED7-1B9F-4DE9-8884-0B8B586AC4BA}" type="presOf" srcId="{A7DFC246-55C5-473D-AE72-1AA3498AA09D}" destId="{02FFEA02-7344-4524-8399-F86BFA034CED}" srcOrd="0" destOrd="0" presId="urn:microsoft.com/office/officeart/2018/2/layout/IconCircleList"/>
    <dgm:cxn modelId="{5EE1CDE2-E5BE-41CC-930F-78B1E1E5E1CB}" srcId="{A7DFC246-55C5-473D-AE72-1AA3498AA09D}" destId="{B82F56FB-93FA-4B38-B97A-A2A2F06A92AC}" srcOrd="1" destOrd="0" parTransId="{ED77396A-3211-425F-B811-6A2945EF0CE8}" sibTransId="{BA44408B-72F9-4146-9651-1BB16A41249A}"/>
    <dgm:cxn modelId="{9DD903E4-606B-430F-B7D8-9D59CE1B0248}" type="presOf" srcId="{4F82FD4F-BFBB-45FE-85C7-E3D180AC1C29}" destId="{AD5C6241-42F9-4B2C-BB2D-0201EDFEDBD6}" srcOrd="0" destOrd="0" presId="urn:microsoft.com/office/officeart/2018/2/layout/IconCircleList"/>
    <dgm:cxn modelId="{E9AE79B4-1C29-455D-B6BB-98901D01A283}" type="presParOf" srcId="{02FFEA02-7344-4524-8399-F86BFA034CED}" destId="{7310C0E8-217D-417A-AA4C-D4C54CABBC4E}" srcOrd="0" destOrd="0" presId="urn:microsoft.com/office/officeart/2018/2/layout/IconCircleList"/>
    <dgm:cxn modelId="{81A6F867-5512-4F5E-916D-11E56C674501}" type="presParOf" srcId="{7310C0E8-217D-417A-AA4C-D4C54CABBC4E}" destId="{54BFF071-6472-40E3-A8CD-3DF4BC66A58B}" srcOrd="0" destOrd="0" presId="urn:microsoft.com/office/officeart/2018/2/layout/IconCircleList"/>
    <dgm:cxn modelId="{AE2AFFE6-96C1-40A4-9A90-4935B05A8EC1}" type="presParOf" srcId="{54BFF071-6472-40E3-A8CD-3DF4BC66A58B}" destId="{914710D9-2540-438D-B200-F6CB03B7F420}" srcOrd="0" destOrd="0" presId="urn:microsoft.com/office/officeart/2018/2/layout/IconCircleList"/>
    <dgm:cxn modelId="{6A698468-C189-4D06-9C58-81CDDF210CBF}" type="presParOf" srcId="{54BFF071-6472-40E3-A8CD-3DF4BC66A58B}" destId="{F79806C7-F39D-4516-A1E4-53FB659163C1}" srcOrd="1" destOrd="0" presId="urn:microsoft.com/office/officeart/2018/2/layout/IconCircleList"/>
    <dgm:cxn modelId="{1AE64F29-1C19-427F-A60F-B39DCC148A99}" type="presParOf" srcId="{54BFF071-6472-40E3-A8CD-3DF4BC66A58B}" destId="{5796C0ED-D893-4E70-8FA5-50E69AB95CCB}" srcOrd="2" destOrd="0" presId="urn:microsoft.com/office/officeart/2018/2/layout/IconCircleList"/>
    <dgm:cxn modelId="{7CEC3757-564C-4B16-ABD7-8B862A0AFBD6}" type="presParOf" srcId="{54BFF071-6472-40E3-A8CD-3DF4BC66A58B}" destId="{AD5C6241-42F9-4B2C-BB2D-0201EDFEDBD6}" srcOrd="3" destOrd="0" presId="urn:microsoft.com/office/officeart/2018/2/layout/IconCircleList"/>
    <dgm:cxn modelId="{AE6D607C-0B5B-4E19-9CE4-1D39E9A3C970}" type="presParOf" srcId="{7310C0E8-217D-417A-AA4C-D4C54CABBC4E}" destId="{3BAAA320-392D-49D5-80F1-2E84013A6E80}" srcOrd="1" destOrd="0" presId="urn:microsoft.com/office/officeart/2018/2/layout/IconCircleList"/>
    <dgm:cxn modelId="{6AC8BDC3-60A9-4976-B45F-5CA90209421D}" type="presParOf" srcId="{7310C0E8-217D-417A-AA4C-D4C54CABBC4E}" destId="{B192F347-DAE4-43D8-B2B5-763A3CE8B3BE}" srcOrd="2" destOrd="0" presId="urn:microsoft.com/office/officeart/2018/2/layout/IconCircleList"/>
    <dgm:cxn modelId="{446D2221-5880-4EBC-8542-FA3A19E670C7}" type="presParOf" srcId="{B192F347-DAE4-43D8-B2B5-763A3CE8B3BE}" destId="{0F9E2CEF-5241-4623-8049-15A2C2C2F995}" srcOrd="0" destOrd="0" presId="urn:microsoft.com/office/officeart/2018/2/layout/IconCircleList"/>
    <dgm:cxn modelId="{6DECAB74-040B-4761-A000-65BEAC812F2B}" type="presParOf" srcId="{B192F347-DAE4-43D8-B2B5-763A3CE8B3BE}" destId="{62673306-B479-4C44-AEC8-15FC8EF6089E}" srcOrd="1" destOrd="0" presId="urn:microsoft.com/office/officeart/2018/2/layout/IconCircleList"/>
    <dgm:cxn modelId="{E92A016F-FAC8-434A-B5ED-473B23FF35E8}" type="presParOf" srcId="{B192F347-DAE4-43D8-B2B5-763A3CE8B3BE}" destId="{E5FADF5B-6746-48A4-B61E-43713CB4C5FB}" srcOrd="2" destOrd="0" presId="urn:microsoft.com/office/officeart/2018/2/layout/IconCircleList"/>
    <dgm:cxn modelId="{49F2ECD3-2BBA-4192-88C2-4DC1665A9935}" type="presParOf" srcId="{B192F347-DAE4-43D8-B2B5-763A3CE8B3BE}" destId="{99A64304-8E2F-4DCD-959E-4B52B6383D22}" srcOrd="3" destOrd="0" presId="urn:microsoft.com/office/officeart/2018/2/layout/IconCircleList"/>
    <dgm:cxn modelId="{A20B550C-2D6A-47D6-906F-B8193E778DE6}" type="presParOf" srcId="{7310C0E8-217D-417A-AA4C-D4C54CABBC4E}" destId="{F6AE05BA-FAD9-447B-A8D8-7B80C2A6127F}" srcOrd="3" destOrd="0" presId="urn:microsoft.com/office/officeart/2018/2/layout/IconCircleList"/>
    <dgm:cxn modelId="{F075F16A-A8F6-4892-9733-2C0F40BCD7C1}" type="presParOf" srcId="{7310C0E8-217D-417A-AA4C-D4C54CABBC4E}" destId="{143CDB65-7425-4B36-BA3A-83BA5F45B162}" srcOrd="4" destOrd="0" presId="urn:microsoft.com/office/officeart/2018/2/layout/IconCircleList"/>
    <dgm:cxn modelId="{2D525B52-65AA-42B7-A065-AF4A88A8E474}" type="presParOf" srcId="{143CDB65-7425-4B36-BA3A-83BA5F45B162}" destId="{B0AB010F-0E4E-40FF-BEDA-D4BA2096E794}" srcOrd="0" destOrd="0" presId="urn:microsoft.com/office/officeart/2018/2/layout/IconCircleList"/>
    <dgm:cxn modelId="{4317441B-EDFA-42D6-B5DB-6E789D92862E}" type="presParOf" srcId="{143CDB65-7425-4B36-BA3A-83BA5F45B162}" destId="{90C849DC-5010-4628-B257-D296A4F76F3E}" srcOrd="1" destOrd="0" presId="urn:microsoft.com/office/officeart/2018/2/layout/IconCircleList"/>
    <dgm:cxn modelId="{963A4A04-0FBA-49B5-AD21-A7F68E0DFE12}" type="presParOf" srcId="{143CDB65-7425-4B36-BA3A-83BA5F45B162}" destId="{7DE00A06-B6C6-4C3C-9796-BDF1BB4CB6E4}" srcOrd="2" destOrd="0" presId="urn:microsoft.com/office/officeart/2018/2/layout/IconCircleList"/>
    <dgm:cxn modelId="{3F4F8B25-C89B-4E27-AC75-F118BC2B8D49}" type="presParOf" srcId="{143CDB65-7425-4B36-BA3A-83BA5F45B162}" destId="{060722FE-5215-4B4A-B16F-9AA6648BB9B1}" srcOrd="3" destOrd="0" presId="urn:microsoft.com/office/officeart/2018/2/layout/IconCircleList"/>
    <dgm:cxn modelId="{A493D37A-733A-4820-8942-88C20A1045E3}" type="presParOf" srcId="{7310C0E8-217D-417A-AA4C-D4C54CABBC4E}" destId="{7BD9C16A-165C-4C7A-ACAC-9788D53768B9}" srcOrd="5" destOrd="0" presId="urn:microsoft.com/office/officeart/2018/2/layout/IconCircleList"/>
    <dgm:cxn modelId="{4DE003C3-5A93-4416-8206-9082C812907B}" type="presParOf" srcId="{7310C0E8-217D-417A-AA4C-D4C54CABBC4E}" destId="{26616E1B-4A41-4137-BBA9-3F2F8E9A16E3}" srcOrd="6" destOrd="0" presId="urn:microsoft.com/office/officeart/2018/2/layout/IconCircleList"/>
    <dgm:cxn modelId="{2D32373C-5AF5-4538-95BE-1F2EF5675D9C}" type="presParOf" srcId="{26616E1B-4A41-4137-BBA9-3F2F8E9A16E3}" destId="{44C83BF6-D10E-449C-BC43-15E2C4139102}" srcOrd="0" destOrd="0" presId="urn:microsoft.com/office/officeart/2018/2/layout/IconCircleList"/>
    <dgm:cxn modelId="{294187FC-8FA1-43CB-AB9A-F8EC77B9821E}" type="presParOf" srcId="{26616E1B-4A41-4137-BBA9-3F2F8E9A16E3}" destId="{BEDE789E-4694-49A4-8F74-6DCC9F05477A}" srcOrd="1" destOrd="0" presId="urn:microsoft.com/office/officeart/2018/2/layout/IconCircleList"/>
    <dgm:cxn modelId="{5841C6BA-9A6A-481D-B1D4-C9523653B7C4}" type="presParOf" srcId="{26616E1B-4A41-4137-BBA9-3F2F8E9A16E3}" destId="{02912E9E-5F86-4701-B9E4-E2F4418FBAB0}" srcOrd="2" destOrd="0" presId="urn:microsoft.com/office/officeart/2018/2/layout/IconCircleList"/>
    <dgm:cxn modelId="{2F1883C8-1C3A-4901-BC5C-052B91A88273}" type="presParOf" srcId="{26616E1B-4A41-4137-BBA9-3F2F8E9A16E3}" destId="{71770A7A-7C8C-4DAC-A5B3-9C23B3F339BE}" srcOrd="3" destOrd="0" presId="urn:microsoft.com/office/officeart/2018/2/layout/IconCircleList"/>
    <dgm:cxn modelId="{80F1230A-347D-4AE7-9162-3365563BD2AD}" type="presParOf" srcId="{7310C0E8-217D-417A-AA4C-D4C54CABBC4E}" destId="{B7126055-5106-4D28-9D80-F729977F17AF}" srcOrd="7" destOrd="0" presId="urn:microsoft.com/office/officeart/2018/2/layout/IconCircleList"/>
    <dgm:cxn modelId="{4D891C0B-7492-4AC3-9C69-67FF445265E2}" type="presParOf" srcId="{7310C0E8-217D-417A-AA4C-D4C54CABBC4E}" destId="{565D8E17-006A-4186-BFC4-56A244EE783A}" srcOrd="8" destOrd="0" presId="urn:microsoft.com/office/officeart/2018/2/layout/IconCircleList"/>
    <dgm:cxn modelId="{701271D9-9CAC-454E-BA3B-AF50602D24EC}" type="presParOf" srcId="{565D8E17-006A-4186-BFC4-56A244EE783A}" destId="{67AC07E9-2CF5-4830-838E-70ED6E7ED278}" srcOrd="0" destOrd="0" presId="urn:microsoft.com/office/officeart/2018/2/layout/IconCircleList"/>
    <dgm:cxn modelId="{EE2B8327-85D2-4982-95D6-0A1A1A40F294}" type="presParOf" srcId="{565D8E17-006A-4186-BFC4-56A244EE783A}" destId="{BDA76CBF-A42E-494D-9483-25E2AC247400}" srcOrd="1" destOrd="0" presId="urn:microsoft.com/office/officeart/2018/2/layout/IconCircleList"/>
    <dgm:cxn modelId="{726F5574-0C85-4DA3-A014-BC3474466A9F}" type="presParOf" srcId="{565D8E17-006A-4186-BFC4-56A244EE783A}" destId="{90ED704F-DBCE-4722-AF68-22F2699E3038}" srcOrd="2" destOrd="0" presId="urn:microsoft.com/office/officeart/2018/2/layout/IconCircleList"/>
    <dgm:cxn modelId="{CA3A28A7-9B5A-4F8B-97A4-703C94B5C6DD}" type="presParOf" srcId="{565D8E17-006A-4186-BFC4-56A244EE783A}" destId="{E8B780A9-07DB-4970-98D6-68D4A58B0A72}" srcOrd="3" destOrd="0" presId="urn:microsoft.com/office/officeart/2018/2/layout/IconCircleList"/>
    <dgm:cxn modelId="{FFBED3D3-51C6-4682-918C-581D4AB6227B}" type="presParOf" srcId="{7310C0E8-217D-417A-AA4C-D4C54CABBC4E}" destId="{FDBD052E-D1B7-474F-A614-A458E2A957A2}" srcOrd="9" destOrd="0" presId="urn:microsoft.com/office/officeart/2018/2/layout/IconCircleList"/>
    <dgm:cxn modelId="{D3B4CCAE-36C7-4B26-82FD-C04406714030}" type="presParOf" srcId="{7310C0E8-217D-417A-AA4C-D4C54CABBC4E}" destId="{E5A4B5AF-7EB0-4DF1-8540-D9E55BA1363A}" srcOrd="10" destOrd="0" presId="urn:microsoft.com/office/officeart/2018/2/layout/IconCircleList"/>
    <dgm:cxn modelId="{FC9437DD-5331-4D9C-B1C9-9EE0E0D1B22E}" type="presParOf" srcId="{E5A4B5AF-7EB0-4DF1-8540-D9E55BA1363A}" destId="{EB49693B-7287-42EA-84C9-7DAE47E65D51}" srcOrd="0" destOrd="0" presId="urn:microsoft.com/office/officeart/2018/2/layout/IconCircleList"/>
    <dgm:cxn modelId="{84848935-9E60-414B-A515-FC46841EA39E}" type="presParOf" srcId="{E5A4B5AF-7EB0-4DF1-8540-D9E55BA1363A}" destId="{DCC842A5-B145-44C6-AAB9-42B6AB3D0663}" srcOrd="1" destOrd="0" presId="urn:microsoft.com/office/officeart/2018/2/layout/IconCircleList"/>
    <dgm:cxn modelId="{2FDC199D-D818-418D-91B9-583366A15D47}" type="presParOf" srcId="{E5A4B5AF-7EB0-4DF1-8540-D9E55BA1363A}" destId="{2B486A02-B8B2-416F-9E05-5D5F69694F39}" srcOrd="2" destOrd="0" presId="urn:microsoft.com/office/officeart/2018/2/layout/IconCircleList"/>
    <dgm:cxn modelId="{77A71F39-1679-4803-888B-7EAE64772A4D}" type="presParOf" srcId="{E5A4B5AF-7EB0-4DF1-8540-D9E55BA1363A}" destId="{17F277C6-B624-43FC-B346-4B6DBFBD52ED}"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4710D9-2540-438D-B200-F6CB03B7F420}">
      <dsp:nvSpPr>
        <dsp:cNvPr id="0" name=""/>
        <dsp:cNvSpPr/>
      </dsp:nvSpPr>
      <dsp:spPr>
        <a:xfrm>
          <a:off x="250781" y="1083257"/>
          <a:ext cx="1074560" cy="107456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9806C7-F39D-4516-A1E4-53FB659163C1}">
      <dsp:nvSpPr>
        <dsp:cNvPr id="0" name=""/>
        <dsp:cNvSpPr/>
      </dsp:nvSpPr>
      <dsp:spPr>
        <a:xfrm>
          <a:off x="476439" y="1308915"/>
          <a:ext cx="623245" cy="62324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D5C6241-42F9-4B2C-BB2D-0201EDFEDBD6}">
      <dsp:nvSpPr>
        <dsp:cNvPr id="0" name=""/>
        <dsp:cNvSpPr/>
      </dsp:nvSpPr>
      <dsp:spPr>
        <a:xfrm>
          <a:off x="1555605" y="1083257"/>
          <a:ext cx="2532893" cy="1074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90000"/>
            </a:lnSpc>
            <a:spcBef>
              <a:spcPct val="0"/>
            </a:spcBef>
            <a:spcAft>
              <a:spcPct val="35000"/>
            </a:spcAft>
            <a:buNone/>
          </a:pPr>
          <a:r>
            <a:rPr lang="en-US" sz="1700" kern="1200" dirty="0"/>
            <a:t>We MUST have a front desk person (GA, student, faculty, staff) working instead of a sign-in sheet</a:t>
          </a:r>
        </a:p>
      </dsp:txBody>
      <dsp:txXfrm>
        <a:off x="1555605" y="1083257"/>
        <a:ext cx="2532893" cy="1074560"/>
      </dsp:txXfrm>
    </dsp:sp>
    <dsp:sp modelId="{0F9E2CEF-5241-4623-8049-15A2C2C2F995}">
      <dsp:nvSpPr>
        <dsp:cNvPr id="0" name=""/>
        <dsp:cNvSpPr/>
      </dsp:nvSpPr>
      <dsp:spPr>
        <a:xfrm>
          <a:off x="4529835" y="1083257"/>
          <a:ext cx="1074560" cy="107456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673306-B479-4C44-AEC8-15FC8EF6089E}">
      <dsp:nvSpPr>
        <dsp:cNvPr id="0" name=""/>
        <dsp:cNvSpPr/>
      </dsp:nvSpPr>
      <dsp:spPr>
        <a:xfrm>
          <a:off x="4755493" y="1308915"/>
          <a:ext cx="623245" cy="62324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9A64304-8E2F-4DCD-959E-4B52B6383D22}">
      <dsp:nvSpPr>
        <dsp:cNvPr id="0" name=""/>
        <dsp:cNvSpPr/>
      </dsp:nvSpPr>
      <dsp:spPr>
        <a:xfrm>
          <a:off x="5834659" y="1083257"/>
          <a:ext cx="2532893" cy="1074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90000"/>
            </a:lnSpc>
            <a:spcBef>
              <a:spcPct val="0"/>
            </a:spcBef>
            <a:spcAft>
              <a:spcPct val="35000"/>
            </a:spcAft>
            <a:buNone/>
          </a:pPr>
          <a:r>
            <a:rPr lang="en-US" sz="1700" kern="1200" dirty="0"/>
            <a:t>We MUST have printed copies of Advising Agreements </a:t>
          </a:r>
        </a:p>
      </dsp:txBody>
      <dsp:txXfrm>
        <a:off x="5834659" y="1083257"/>
        <a:ext cx="2532893" cy="1074560"/>
      </dsp:txXfrm>
    </dsp:sp>
    <dsp:sp modelId="{B0AB010F-0E4E-40FF-BEDA-D4BA2096E794}">
      <dsp:nvSpPr>
        <dsp:cNvPr id="0" name=""/>
        <dsp:cNvSpPr/>
      </dsp:nvSpPr>
      <dsp:spPr>
        <a:xfrm>
          <a:off x="8808890" y="1083257"/>
          <a:ext cx="1074560" cy="107456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C849DC-5010-4628-B257-D296A4F76F3E}">
      <dsp:nvSpPr>
        <dsp:cNvPr id="0" name=""/>
        <dsp:cNvSpPr/>
      </dsp:nvSpPr>
      <dsp:spPr>
        <a:xfrm>
          <a:off x="9034548" y="1308915"/>
          <a:ext cx="623245" cy="62324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60722FE-5215-4B4A-B16F-9AA6648BB9B1}">
      <dsp:nvSpPr>
        <dsp:cNvPr id="0" name=""/>
        <dsp:cNvSpPr/>
      </dsp:nvSpPr>
      <dsp:spPr>
        <a:xfrm>
          <a:off x="10113714" y="1083257"/>
          <a:ext cx="2532893" cy="1074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90000"/>
            </a:lnSpc>
            <a:spcBef>
              <a:spcPct val="0"/>
            </a:spcBef>
            <a:spcAft>
              <a:spcPct val="35000"/>
            </a:spcAft>
            <a:buNone/>
          </a:pPr>
          <a:r>
            <a:rPr lang="en-US" sz="1700" kern="1200"/>
            <a:t>We MUST have an earlier start time to avoid staying late</a:t>
          </a:r>
        </a:p>
      </dsp:txBody>
      <dsp:txXfrm>
        <a:off x="10113714" y="1083257"/>
        <a:ext cx="2532893" cy="1074560"/>
      </dsp:txXfrm>
    </dsp:sp>
    <dsp:sp modelId="{44C83BF6-D10E-449C-BC43-15E2C4139102}">
      <dsp:nvSpPr>
        <dsp:cNvPr id="0" name=""/>
        <dsp:cNvSpPr/>
      </dsp:nvSpPr>
      <dsp:spPr>
        <a:xfrm>
          <a:off x="250781" y="3041744"/>
          <a:ext cx="1074560" cy="107456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DE789E-4694-49A4-8F74-6DCC9F05477A}">
      <dsp:nvSpPr>
        <dsp:cNvPr id="0" name=""/>
        <dsp:cNvSpPr/>
      </dsp:nvSpPr>
      <dsp:spPr>
        <a:xfrm>
          <a:off x="476439" y="3267402"/>
          <a:ext cx="623245" cy="62324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1770A7A-7C8C-4DAC-A5B3-9C23B3F339BE}">
      <dsp:nvSpPr>
        <dsp:cNvPr id="0" name=""/>
        <dsp:cNvSpPr/>
      </dsp:nvSpPr>
      <dsp:spPr>
        <a:xfrm>
          <a:off x="1555605" y="3041744"/>
          <a:ext cx="2532893" cy="1074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90000"/>
            </a:lnSpc>
            <a:spcBef>
              <a:spcPct val="0"/>
            </a:spcBef>
            <a:spcAft>
              <a:spcPct val="35000"/>
            </a:spcAft>
            <a:buNone/>
          </a:pPr>
          <a:r>
            <a:rPr lang="en-US" sz="1700" kern="1200"/>
            <a:t>We MUST have a designated lunchtime</a:t>
          </a:r>
        </a:p>
      </dsp:txBody>
      <dsp:txXfrm>
        <a:off x="1555605" y="3041744"/>
        <a:ext cx="2532893" cy="1074560"/>
      </dsp:txXfrm>
    </dsp:sp>
    <dsp:sp modelId="{67AC07E9-2CF5-4830-838E-70ED6E7ED278}">
      <dsp:nvSpPr>
        <dsp:cNvPr id="0" name=""/>
        <dsp:cNvSpPr/>
      </dsp:nvSpPr>
      <dsp:spPr>
        <a:xfrm>
          <a:off x="4529835" y="3041744"/>
          <a:ext cx="1074560" cy="107456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A76CBF-A42E-494D-9483-25E2AC247400}">
      <dsp:nvSpPr>
        <dsp:cNvPr id="0" name=""/>
        <dsp:cNvSpPr/>
      </dsp:nvSpPr>
      <dsp:spPr>
        <a:xfrm>
          <a:off x="4755493" y="3267402"/>
          <a:ext cx="623245" cy="62324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8B780A9-07DB-4970-98D6-68D4A58B0A72}">
      <dsp:nvSpPr>
        <dsp:cNvPr id="0" name=""/>
        <dsp:cNvSpPr/>
      </dsp:nvSpPr>
      <dsp:spPr>
        <a:xfrm>
          <a:off x="5834659" y="3041744"/>
          <a:ext cx="2532893" cy="1074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90000"/>
            </a:lnSpc>
            <a:spcBef>
              <a:spcPct val="0"/>
            </a:spcBef>
            <a:spcAft>
              <a:spcPct val="35000"/>
            </a:spcAft>
            <a:buNone/>
          </a:pPr>
          <a:r>
            <a:rPr lang="en-US" sz="1700" kern="1200"/>
            <a:t>We MUST have stickers, snacks, and social media contests</a:t>
          </a:r>
        </a:p>
      </dsp:txBody>
      <dsp:txXfrm>
        <a:off x="5834659" y="3041744"/>
        <a:ext cx="2532893" cy="1074560"/>
      </dsp:txXfrm>
    </dsp:sp>
    <dsp:sp modelId="{EB49693B-7287-42EA-84C9-7DAE47E65D51}">
      <dsp:nvSpPr>
        <dsp:cNvPr id="0" name=""/>
        <dsp:cNvSpPr/>
      </dsp:nvSpPr>
      <dsp:spPr>
        <a:xfrm>
          <a:off x="8808890" y="3041744"/>
          <a:ext cx="1074560" cy="107456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C842A5-B145-44C6-AAB9-42B6AB3D0663}">
      <dsp:nvSpPr>
        <dsp:cNvPr id="0" name=""/>
        <dsp:cNvSpPr/>
      </dsp:nvSpPr>
      <dsp:spPr>
        <a:xfrm>
          <a:off x="9034548" y="3267402"/>
          <a:ext cx="623245" cy="62324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7F277C6-B624-43FC-B346-4B6DBFBD52ED}">
      <dsp:nvSpPr>
        <dsp:cNvPr id="0" name=""/>
        <dsp:cNvSpPr/>
      </dsp:nvSpPr>
      <dsp:spPr>
        <a:xfrm>
          <a:off x="10113714" y="3041744"/>
          <a:ext cx="2532893" cy="1074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90000"/>
            </a:lnSpc>
            <a:spcBef>
              <a:spcPct val="0"/>
            </a:spcBef>
            <a:spcAft>
              <a:spcPct val="35000"/>
            </a:spcAft>
            <a:buNone/>
          </a:pPr>
          <a:r>
            <a:rPr lang="en-US" sz="1700" kern="1200"/>
            <a:t>We MUST have a better process to keep data</a:t>
          </a:r>
        </a:p>
      </dsp:txBody>
      <dsp:txXfrm>
        <a:off x="10113714" y="3041744"/>
        <a:ext cx="2532893" cy="1074560"/>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2040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10160"/>
            <a:ext cx="14630400" cy="8239760"/>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808481" y="2885441"/>
            <a:ext cx="9320323" cy="1975562"/>
          </a:xfrm>
        </p:spPr>
        <p:txBody>
          <a:bodyPr anchor="b">
            <a:noAutofit/>
          </a:bodyPr>
          <a:lstStyle>
            <a:lvl1pPr algn="r">
              <a:defRPr sz="648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808481" y="4861000"/>
            <a:ext cx="9320323" cy="1316279"/>
          </a:xfrm>
        </p:spPr>
        <p:txBody>
          <a:bodyPr anchor="t"/>
          <a:lstStyle>
            <a:lvl1pPr marL="0" indent="0" algn="r">
              <a:buNone/>
              <a:defRPr>
                <a:solidFill>
                  <a:schemeClr val="tx1">
                    <a:lumMod val="50000"/>
                    <a:lumOff val="50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4088959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2" y="731520"/>
            <a:ext cx="10316002" cy="4084320"/>
          </a:xfrm>
        </p:spPr>
        <p:txBody>
          <a:bodyPr anchor="ctr">
            <a:normAutofit/>
          </a:bodyPr>
          <a:lstStyle>
            <a:lvl1pPr algn="l">
              <a:defRPr sz="5280" b="0" cap="none"/>
            </a:lvl1pPr>
          </a:lstStyle>
          <a:p>
            <a:r>
              <a:rPr lang="en-US"/>
              <a:t>Click to edit Master title style</a:t>
            </a:r>
            <a:endParaRPr lang="en-US" dirty="0"/>
          </a:p>
        </p:txBody>
      </p:sp>
      <p:sp>
        <p:nvSpPr>
          <p:cNvPr id="3" name="Text Placeholder 2"/>
          <p:cNvSpPr>
            <a:spLocks noGrp="1"/>
          </p:cNvSpPr>
          <p:nvPr>
            <p:ph type="body" idx="1"/>
          </p:nvPr>
        </p:nvSpPr>
        <p:spPr>
          <a:xfrm>
            <a:off x="812802" y="5364480"/>
            <a:ext cx="10316002" cy="1885154"/>
          </a:xfrm>
        </p:spPr>
        <p:txBody>
          <a:bodyPr anchor="ctr">
            <a:normAutofit/>
          </a:bodyPr>
          <a:lstStyle>
            <a:lvl1pPr marL="0" indent="0" algn="l">
              <a:buNone/>
              <a:defRPr sz="2160">
                <a:solidFill>
                  <a:schemeClr val="tx1">
                    <a:lumMod val="75000"/>
                    <a:lumOff val="2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430992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7601" y="731520"/>
            <a:ext cx="9712961" cy="3627120"/>
          </a:xfrm>
        </p:spPr>
        <p:txBody>
          <a:bodyPr anchor="ctr">
            <a:normAutofit/>
          </a:bodyPr>
          <a:lstStyle>
            <a:lvl1pPr algn="l">
              <a:defRPr sz="528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639367" y="4358640"/>
            <a:ext cx="8669429" cy="457200"/>
          </a:xfrm>
        </p:spPr>
        <p:txBody>
          <a:bodyPr anchor="ctr">
            <a:noAutofit/>
          </a:bodyPr>
          <a:lstStyle>
            <a:lvl1pPr marL="0" indent="0">
              <a:buFontTx/>
              <a:buNone/>
              <a:defRPr sz="1920">
                <a:solidFill>
                  <a:schemeClr val="tx1">
                    <a:lumMod val="50000"/>
                    <a:lumOff val="50000"/>
                  </a:schemeClr>
                </a:solidFill>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en-US"/>
              <a:t>Click to edit Master text styles</a:t>
            </a:r>
          </a:p>
        </p:txBody>
      </p:sp>
      <p:sp>
        <p:nvSpPr>
          <p:cNvPr id="3" name="Text Placeholder 2"/>
          <p:cNvSpPr>
            <a:spLocks noGrp="1"/>
          </p:cNvSpPr>
          <p:nvPr>
            <p:ph type="body" idx="1"/>
          </p:nvPr>
        </p:nvSpPr>
        <p:spPr>
          <a:xfrm>
            <a:off x="812802" y="5364480"/>
            <a:ext cx="10316002" cy="1885154"/>
          </a:xfrm>
        </p:spPr>
        <p:txBody>
          <a:bodyPr anchor="ctr">
            <a:normAutofit/>
          </a:bodyPr>
          <a:lstStyle>
            <a:lvl1pPr marL="0" indent="0" algn="l">
              <a:buNone/>
              <a:defRPr sz="2160">
                <a:solidFill>
                  <a:schemeClr val="tx1">
                    <a:lumMod val="75000"/>
                    <a:lumOff val="2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650244" y="948454"/>
            <a:ext cx="731520" cy="701731"/>
          </a:xfrm>
          <a:prstGeom prst="rect">
            <a:avLst/>
          </a:prstGeom>
        </p:spPr>
        <p:txBody>
          <a:bodyPr vert="horz" lIns="109728" tIns="54864" rIns="109728" bIns="54864" rtlCol="0" anchor="ctr">
            <a:noAutofit/>
          </a:bodyPr>
          <a:lstStyle/>
          <a:p>
            <a:pPr lvl="0"/>
            <a:r>
              <a:rPr lang="en-US" sz="96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10671613" y="3463867"/>
            <a:ext cx="731520" cy="701731"/>
          </a:xfrm>
          <a:prstGeom prst="rect">
            <a:avLst/>
          </a:prstGeom>
        </p:spPr>
        <p:txBody>
          <a:bodyPr vert="horz" lIns="109728" tIns="54864" rIns="109728" bIns="54864" rtlCol="0" anchor="ctr">
            <a:noAutofit/>
          </a:bodyPr>
          <a:lstStyle/>
          <a:p>
            <a:pPr lvl="0"/>
            <a:r>
              <a:rPr lang="en-US" sz="9600" baseline="0" dirty="0">
                <a:ln w="3175" cmpd="sng">
                  <a:noFill/>
                </a:ln>
                <a:solidFill>
                  <a:schemeClr val="accent1">
                    <a:lumMod val="60000"/>
                    <a:lumOff val="40000"/>
                  </a:schemeClr>
                </a:solidFill>
                <a:latin typeface="Arial"/>
              </a:rPr>
              <a:t>”</a:t>
            </a:r>
            <a:endParaRPr lang="en-US" sz="2160" dirty="0">
              <a:solidFill>
                <a:schemeClr val="accent1">
                  <a:lumMod val="60000"/>
                  <a:lumOff val="40000"/>
                </a:schemeClr>
              </a:solidFill>
              <a:latin typeface="Arial"/>
            </a:endParaRPr>
          </a:p>
        </p:txBody>
      </p:sp>
    </p:spTree>
    <p:extLst>
      <p:ext uri="{BB962C8B-B14F-4D97-AF65-F5344CB8AC3E}">
        <p14:creationId xmlns:p14="http://schemas.microsoft.com/office/powerpoint/2010/main" val="134561373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12802" y="2318386"/>
            <a:ext cx="10316002" cy="3114552"/>
          </a:xfrm>
        </p:spPr>
        <p:txBody>
          <a:bodyPr anchor="b">
            <a:normAutofit/>
          </a:bodyPr>
          <a:lstStyle>
            <a:lvl1pPr algn="l">
              <a:defRPr sz="5280" b="0" cap="none"/>
            </a:lvl1pPr>
          </a:lstStyle>
          <a:p>
            <a:r>
              <a:rPr lang="en-US"/>
              <a:t>Click to edit Master title style</a:t>
            </a:r>
            <a:endParaRPr lang="en-US" dirty="0"/>
          </a:p>
        </p:txBody>
      </p:sp>
      <p:sp>
        <p:nvSpPr>
          <p:cNvPr id="3" name="Text Placeholder 2"/>
          <p:cNvSpPr>
            <a:spLocks noGrp="1"/>
          </p:cNvSpPr>
          <p:nvPr>
            <p:ph type="body" idx="1"/>
          </p:nvPr>
        </p:nvSpPr>
        <p:spPr>
          <a:xfrm>
            <a:off x="812802" y="5432938"/>
            <a:ext cx="10316002" cy="1816697"/>
          </a:xfrm>
        </p:spPr>
        <p:txBody>
          <a:bodyPr anchor="t">
            <a:normAutofit/>
          </a:bodyPr>
          <a:lstStyle>
            <a:lvl1pPr marL="0" indent="0" algn="l">
              <a:buNone/>
              <a:defRPr sz="2160">
                <a:solidFill>
                  <a:schemeClr val="tx1">
                    <a:lumMod val="75000"/>
                    <a:lumOff val="2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2726877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7601" y="731520"/>
            <a:ext cx="9712961" cy="3627120"/>
          </a:xfrm>
        </p:spPr>
        <p:txBody>
          <a:bodyPr anchor="ctr">
            <a:normAutofit/>
          </a:bodyPr>
          <a:lstStyle>
            <a:lvl1pPr algn="l">
              <a:defRPr sz="528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812799" y="4815840"/>
            <a:ext cx="10316003" cy="617098"/>
          </a:xfrm>
        </p:spPr>
        <p:txBody>
          <a:bodyPr anchor="b">
            <a:noAutofit/>
          </a:bodyPr>
          <a:lstStyle>
            <a:lvl1pPr marL="0" indent="0">
              <a:buFontTx/>
              <a:buNone/>
              <a:defRPr sz="2880">
                <a:solidFill>
                  <a:schemeClr val="tx1">
                    <a:lumMod val="75000"/>
                    <a:lumOff val="25000"/>
                  </a:schemeClr>
                </a:solidFill>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en-US"/>
              <a:t>Click to edit Master text styles</a:t>
            </a:r>
          </a:p>
        </p:txBody>
      </p:sp>
      <p:sp>
        <p:nvSpPr>
          <p:cNvPr id="3" name="Text Placeholder 2"/>
          <p:cNvSpPr>
            <a:spLocks noGrp="1"/>
          </p:cNvSpPr>
          <p:nvPr>
            <p:ph type="body" idx="1"/>
          </p:nvPr>
        </p:nvSpPr>
        <p:spPr>
          <a:xfrm>
            <a:off x="812802" y="5432938"/>
            <a:ext cx="10316002" cy="1816697"/>
          </a:xfrm>
        </p:spPr>
        <p:txBody>
          <a:bodyPr anchor="t">
            <a:normAutofit/>
          </a:bodyPr>
          <a:lstStyle>
            <a:lvl1pPr marL="0" indent="0" algn="l">
              <a:buNone/>
              <a:defRPr sz="2160">
                <a:solidFill>
                  <a:schemeClr val="tx1">
                    <a:lumMod val="50000"/>
                    <a:lumOff val="50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650244" y="948454"/>
            <a:ext cx="731520" cy="701731"/>
          </a:xfrm>
          <a:prstGeom prst="rect">
            <a:avLst/>
          </a:prstGeom>
        </p:spPr>
        <p:txBody>
          <a:bodyPr vert="horz" lIns="109728" tIns="54864" rIns="109728" bIns="54864" rtlCol="0" anchor="ctr">
            <a:noAutofit/>
          </a:bodyPr>
          <a:lstStyle/>
          <a:p>
            <a:pPr lvl="0"/>
            <a:r>
              <a:rPr lang="en-US" sz="96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10671613" y="3463867"/>
            <a:ext cx="731520" cy="701731"/>
          </a:xfrm>
          <a:prstGeom prst="rect">
            <a:avLst/>
          </a:prstGeom>
        </p:spPr>
        <p:txBody>
          <a:bodyPr vert="horz" lIns="109728" tIns="54864" rIns="109728" bIns="54864" rtlCol="0" anchor="ctr">
            <a:noAutofit/>
          </a:bodyPr>
          <a:lstStyle/>
          <a:p>
            <a:pPr lvl="0"/>
            <a:r>
              <a:rPr lang="en-US" sz="96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0860276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22959" y="731520"/>
            <a:ext cx="10305844" cy="3627120"/>
          </a:xfrm>
        </p:spPr>
        <p:txBody>
          <a:bodyPr anchor="ctr">
            <a:normAutofit/>
          </a:bodyPr>
          <a:lstStyle>
            <a:lvl1pPr algn="l">
              <a:defRPr sz="528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812799" y="4815840"/>
            <a:ext cx="10316003" cy="617098"/>
          </a:xfrm>
        </p:spPr>
        <p:txBody>
          <a:bodyPr anchor="b">
            <a:noAutofit/>
          </a:bodyPr>
          <a:lstStyle>
            <a:lvl1pPr marL="0" indent="0">
              <a:buFontTx/>
              <a:buNone/>
              <a:defRPr sz="2880">
                <a:solidFill>
                  <a:schemeClr val="accent1"/>
                </a:solidFill>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en-US"/>
              <a:t>Click to edit Master text styles</a:t>
            </a:r>
          </a:p>
        </p:txBody>
      </p:sp>
      <p:sp>
        <p:nvSpPr>
          <p:cNvPr id="3" name="Text Placeholder 2"/>
          <p:cNvSpPr>
            <a:spLocks noGrp="1"/>
          </p:cNvSpPr>
          <p:nvPr>
            <p:ph type="body" idx="1"/>
          </p:nvPr>
        </p:nvSpPr>
        <p:spPr>
          <a:xfrm>
            <a:off x="812802" y="5432938"/>
            <a:ext cx="10316002" cy="1816697"/>
          </a:xfrm>
        </p:spPr>
        <p:txBody>
          <a:bodyPr anchor="t">
            <a:normAutofit/>
          </a:bodyPr>
          <a:lstStyle>
            <a:lvl1pPr marL="0" indent="0" algn="l">
              <a:buNone/>
              <a:defRPr sz="2160">
                <a:solidFill>
                  <a:schemeClr val="tx1">
                    <a:lumMod val="50000"/>
                    <a:lumOff val="50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77630149"/>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639397894"/>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61208" y="731520"/>
            <a:ext cx="1565692" cy="630174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812802" y="731520"/>
            <a:ext cx="8472180" cy="630174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86036873"/>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81321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4318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55930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32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94380662"/>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95505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365772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2437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2" y="3241041"/>
            <a:ext cx="10316002" cy="2191897"/>
          </a:xfrm>
        </p:spPr>
        <p:txBody>
          <a:bodyPr anchor="b"/>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812802" y="5432938"/>
            <a:ext cx="10316002" cy="1032480"/>
          </a:xfrm>
        </p:spPr>
        <p:txBody>
          <a:bodyPr anchor="t"/>
          <a:lstStyle>
            <a:lvl1pPr marL="0" indent="0" algn="l">
              <a:buNone/>
              <a:defRPr sz="2400">
                <a:solidFill>
                  <a:schemeClr val="tx1">
                    <a:lumMod val="50000"/>
                    <a:lumOff val="50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6690416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2801" y="2592707"/>
            <a:ext cx="5020842" cy="46569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07964" y="2592707"/>
            <a:ext cx="5020841" cy="46569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10/1/2024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120302903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0894" y="2593180"/>
            <a:ext cx="5022748" cy="691514"/>
          </a:xfrm>
        </p:spPr>
        <p:txBody>
          <a:bodyPr anchor="b">
            <a:noAutofit/>
          </a:bodyPr>
          <a:lstStyle>
            <a:lvl1pPr marL="0" indent="0">
              <a:buNone/>
              <a:defRPr sz="2880" b="0"/>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810894" y="3284695"/>
            <a:ext cx="5022748" cy="396494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06059" y="2593180"/>
            <a:ext cx="5022742" cy="691514"/>
          </a:xfrm>
        </p:spPr>
        <p:txBody>
          <a:bodyPr anchor="b">
            <a:noAutofit/>
          </a:bodyPr>
          <a:lstStyle>
            <a:lvl1pPr marL="0" indent="0">
              <a:buNone/>
              <a:defRPr sz="2880" b="0"/>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6106062" y="3284695"/>
            <a:ext cx="5022740" cy="396494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4577986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2801" y="731520"/>
            <a:ext cx="10316002" cy="158496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6610671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8015204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1798325"/>
            <a:ext cx="4625434" cy="1534159"/>
          </a:xfrm>
        </p:spPr>
        <p:txBody>
          <a:bodyPr anchor="b">
            <a:normAutofit/>
          </a:bodyPr>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712554" y="617910"/>
            <a:ext cx="5416249" cy="66317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2801" y="3332483"/>
            <a:ext cx="4625434" cy="3101339"/>
          </a:xfrm>
        </p:spPr>
        <p:txBody>
          <a:bodyPr>
            <a:normAutofit/>
          </a:bodyPr>
          <a:lstStyle>
            <a:lvl1pPr marL="0" indent="0">
              <a:buNone/>
              <a:defRPr sz="1680"/>
            </a:lvl1pPr>
            <a:lvl2pPr marL="548476" indent="0">
              <a:buNone/>
              <a:defRPr sz="1680"/>
            </a:lvl2pPr>
            <a:lvl3pPr marL="1096951" indent="0">
              <a:buNone/>
              <a:defRPr sz="1440"/>
            </a:lvl3pPr>
            <a:lvl4pPr marL="1645427" indent="0">
              <a:buNone/>
              <a:defRPr sz="1200"/>
            </a:lvl4pPr>
            <a:lvl5pPr marL="2193901" indent="0">
              <a:buNone/>
              <a:defRPr sz="1200"/>
            </a:lvl5pPr>
            <a:lvl6pPr marL="2742377" indent="0">
              <a:buNone/>
              <a:defRPr sz="1200"/>
            </a:lvl6pPr>
            <a:lvl7pPr marL="3290852" indent="0">
              <a:buNone/>
              <a:defRPr sz="1200"/>
            </a:lvl7pPr>
            <a:lvl8pPr marL="3839328" indent="0">
              <a:buNone/>
              <a:defRPr sz="1200"/>
            </a:lvl8pPr>
            <a:lvl9pPr marL="4387804"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10/1/2024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3263493290"/>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2" y="5760720"/>
            <a:ext cx="10316000" cy="680086"/>
          </a:xfrm>
        </p:spPr>
        <p:txBody>
          <a:bodyPr anchor="b">
            <a:normAutofit/>
          </a:bodyPr>
          <a:lstStyle>
            <a:lvl1pPr algn="l">
              <a:defRPr sz="288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801" y="731520"/>
            <a:ext cx="10316002" cy="4614862"/>
          </a:xfrm>
        </p:spPr>
        <p:txBody>
          <a:bodyPr anchor="t">
            <a:normAutofit/>
          </a:bodyPr>
          <a:lstStyle>
            <a:lvl1pPr marL="0" indent="0" algn="ctr">
              <a:buNone/>
              <a:defRPr sz="1920"/>
            </a:lvl1pPr>
            <a:lvl2pPr marL="548640" indent="0">
              <a:buNone/>
              <a:defRPr sz="1920"/>
            </a:lvl2pPr>
            <a:lvl3pPr marL="1097280" indent="0">
              <a:buNone/>
              <a:defRPr sz="192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r>
              <a:rPr lang="en-US"/>
              <a:t>Click icon to add picture</a:t>
            </a:r>
            <a:endParaRPr lang="en-US" dirty="0"/>
          </a:p>
        </p:txBody>
      </p:sp>
      <p:sp>
        <p:nvSpPr>
          <p:cNvPr id="4" name="Text Placeholder 3"/>
          <p:cNvSpPr>
            <a:spLocks noGrp="1"/>
          </p:cNvSpPr>
          <p:nvPr>
            <p:ph type="body" sz="half" idx="2"/>
          </p:nvPr>
        </p:nvSpPr>
        <p:spPr>
          <a:xfrm>
            <a:off x="812802" y="6440806"/>
            <a:ext cx="10316000" cy="808829"/>
          </a:xfrm>
        </p:spPr>
        <p:txBody>
          <a:bodyPr>
            <a:normAutofit/>
          </a:bodyPr>
          <a:lstStyle>
            <a:lvl1pPr marL="0" indent="0">
              <a:buNone/>
              <a:defRPr sz="144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8548942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10160"/>
            <a:ext cx="14630400" cy="8239760"/>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812801" y="731520"/>
            <a:ext cx="10316002" cy="158496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812801" y="2592707"/>
            <a:ext cx="10316002" cy="46569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46160" y="7249635"/>
            <a:ext cx="1094327" cy="438150"/>
          </a:xfrm>
          <a:prstGeom prst="rect">
            <a:avLst/>
          </a:prstGeom>
        </p:spPr>
        <p:txBody>
          <a:bodyPr vert="horz" lIns="91440" tIns="45720" rIns="91440" bIns="45720" rtlCol="0" anchor="ctr"/>
          <a:lstStyle>
            <a:lvl1pPr algn="r">
              <a:defRPr sz="1080">
                <a:solidFill>
                  <a:schemeClr val="tx1">
                    <a:tint val="75000"/>
                  </a:schemeClr>
                </a:solidFill>
              </a:defRPr>
            </a:lvl1pPr>
          </a:lstStyle>
          <a:p>
            <a:fld id="{B61BEF0D-F0BB-DE4B-95CE-6DB70DBA9567}" type="datetimeFigureOut">
              <a:rPr lang="en-US" dirty="0"/>
              <a:pPr/>
              <a:t>10/1/2024</a:t>
            </a:fld>
            <a:endParaRPr lang="en-US" dirty="0"/>
          </a:p>
        </p:txBody>
      </p:sp>
      <p:sp>
        <p:nvSpPr>
          <p:cNvPr id="5" name="Footer Placeholder 4"/>
          <p:cNvSpPr>
            <a:spLocks noGrp="1"/>
          </p:cNvSpPr>
          <p:nvPr>
            <p:ph type="ftr" sz="quarter" idx="3"/>
          </p:nvPr>
        </p:nvSpPr>
        <p:spPr>
          <a:xfrm>
            <a:off x="812801" y="7249635"/>
            <a:ext cx="7557134" cy="438150"/>
          </a:xfrm>
          <a:prstGeom prst="rect">
            <a:avLst/>
          </a:prstGeom>
        </p:spPr>
        <p:txBody>
          <a:bodyPr vert="horz" lIns="91440" tIns="45720" rIns="91440" bIns="45720" rtlCol="0" anchor="ctr"/>
          <a:lstStyle>
            <a:lvl1pPr algn="l">
              <a:defRPr sz="108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308796" y="7249635"/>
            <a:ext cx="820007" cy="438150"/>
          </a:xfrm>
          <a:prstGeom prst="rect">
            <a:avLst/>
          </a:prstGeom>
        </p:spPr>
        <p:txBody>
          <a:bodyPr vert="horz" lIns="91440" tIns="45720" rIns="91440" bIns="45720" rtlCol="0" anchor="ctr"/>
          <a:lstStyle>
            <a:lvl1pPr algn="r">
              <a:defRPr sz="108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9381111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80" r:id="rId18"/>
    <p:sldLayoutId id="2147483681" r:id="rId19"/>
    <p:sldLayoutId id="2147483682" r:id="rId20"/>
    <p:sldLayoutId id="2147483683" r:id="rId21"/>
    <p:sldLayoutId id="2147483686" r:id="rId22"/>
  </p:sldLayoutIdLst>
  <p:hf sldNum="0" hdr="0" ftr="0" dt="0"/>
  <p:txStyles>
    <p:titleStyle>
      <a:lvl1pPr algn="l" defTabSz="548640" rtl="0" eaLnBrk="1" latinLnBrk="0" hangingPunct="1">
        <a:spcBef>
          <a:spcPct val="0"/>
        </a:spcBef>
        <a:buNone/>
        <a:defRPr sz="432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11480" indent="-411480" algn="l" defTabSz="548640" rtl="0" eaLnBrk="1" latinLnBrk="0" hangingPunct="1">
        <a:spcBef>
          <a:spcPts val="1200"/>
        </a:spcBef>
        <a:spcAft>
          <a:spcPts val="0"/>
        </a:spcAft>
        <a:buClr>
          <a:schemeClr val="accent1"/>
        </a:buClr>
        <a:buSzPct val="80000"/>
        <a:buFont typeface="Wingdings 3" charset="2"/>
        <a:buChar char=""/>
        <a:defRPr sz="2160" kern="1200">
          <a:solidFill>
            <a:schemeClr val="tx1">
              <a:lumMod val="75000"/>
              <a:lumOff val="25000"/>
            </a:schemeClr>
          </a:solidFill>
          <a:latin typeface="+mn-lt"/>
          <a:ea typeface="+mn-ea"/>
          <a:cs typeface="+mn-cs"/>
        </a:defRPr>
      </a:lvl1pPr>
      <a:lvl2pPr marL="891540" indent="-342900" algn="l" defTabSz="548640" rtl="0" eaLnBrk="1" latinLnBrk="0" hangingPunct="1">
        <a:spcBef>
          <a:spcPts val="1200"/>
        </a:spcBef>
        <a:spcAft>
          <a:spcPts val="0"/>
        </a:spcAft>
        <a:buClr>
          <a:schemeClr val="accent1"/>
        </a:buClr>
        <a:buSzPct val="80000"/>
        <a:buFont typeface="Wingdings 3" charset="2"/>
        <a:buChar char=""/>
        <a:defRPr sz="1920" kern="1200">
          <a:solidFill>
            <a:schemeClr val="tx1">
              <a:lumMod val="75000"/>
              <a:lumOff val="25000"/>
            </a:schemeClr>
          </a:solidFill>
          <a:latin typeface="+mn-lt"/>
          <a:ea typeface="+mn-ea"/>
          <a:cs typeface="+mn-cs"/>
        </a:defRPr>
      </a:lvl2pPr>
      <a:lvl3pPr marL="1371600" indent="-274320" algn="l" defTabSz="548640" rtl="0" eaLnBrk="1" latinLnBrk="0" hangingPunct="1">
        <a:spcBef>
          <a:spcPts val="1200"/>
        </a:spcBef>
        <a:spcAft>
          <a:spcPts val="0"/>
        </a:spcAft>
        <a:buClr>
          <a:schemeClr val="accent1"/>
        </a:buClr>
        <a:buSzPct val="80000"/>
        <a:buFont typeface="Wingdings 3" charset="2"/>
        <a:buChar char=""/>
        <a:defRPr sz="1680" kern="1200">
          <a:solidFill>
            <a:schemeClr val="tx1">
              <a:lumMod val="75000"/>
              <a:lumOff val="25000"/>
            </a:schemeClr>
          </a:solidFill>
          <a:latin typeface="+mn-lt"/>
          <a:ea typeface="+mn-ea"/>
          <a:cs typeface="+mn-cs"/>
        </a:defRPr>
      </a:lvl3pPr>
      <a:lvl4pPr marL="1920240" indent="-274320" algn="l" defTabSz="548640" rtl="0" eaLnBrk="1" latinLnBrk="0" hangingPunct="1">
        <a:spcBef>
          <a:spcPts val="1200"/>
        </a:spcBef>
        <a:spcAft>
          <a:spcPts val="0"/>
        </a:spcAft>
        <a:buClr>
          <a:schemeClr val="accent1"/>
        </a:buClr>
        <a:buSzPct val="80000"/>
        <a:buFont typeface="Wingdings 3" charset="2"/>
        <a:buChar char=""/>
        <a:defRPr sz="1440" kern="1200">
          <a:solidFill>
            <a:schemeClr val="tx1">
              <a:lumMod val="75000"/>
              <a:lumOff val="25000"/>
            </a:schemeClr>
          </a:solidFill>
          <a:latin typeface="+mn-lt"/>
          <a:ea typeface="+mn-ea"/>
          <a:cs typeface="+mn-cs"/>
        </a:defRPr>
      </a:lvl4pPr>
      <a:lvl5pPr marL="2468880" indent="-274320" algn="l" defTabSz="548640" rtl="0" eaLnBrk="1" latinLnBrk="0" hangingPunct="1">
        <a:spcBef>
          <a:spcPts val="1200"/>
        </a:spcBef>
        <a:spcAft>
          <a:spcPts val="0"/>
        </a:spcAft>
        <a:buClr>
          <a:schemeClr val="accent1"/>
        </a:buClr>
        <a:buSzPct val="80000"/>
        <a:buFont typeface="Wingdings 3" charset="2"/>
        <a:buChar char=""/>
        <a:defRPr sz="1440" kern="1200">
          <a:solidFill>
            <a:schemeClr val="tx1">
              <a:lumMod val="75000"/>
              <a:lumOff val="25000"/>
            </a:schemeClr>
          </a:solidFill>
          <a:latin typeface="+mn-lt"/>
          <a:ea typeface="+mn-ea"/>
          <a:cs typeface="+mn-cs"/>
        </a:defRPr>
      </a:lvl5pPr>
      <a:lvl6pPr marL="3017520" indent="-274320" algn="l" defTabSz="548640" rtl="0" eaLnBrk="1" latinLnBrk="0" hangingPunct="1">
        <a:spcBef>
          <a:spcPts val="1200"/>
        </a:spcBef>
        <a:spcAft>
          <a:spcPts val="0"/>
        </a:spcAft>
        <a:buClr>
          <a:schemeClr val="accent1"/>
        </a:buClr>
        <a:buSzPct val="80000"/>
        <a:buFont typeface="Wingdings 3" charset="2"/>
        <a:buChar char=""/>
        <a:defRPr sz="1440" kern="1200">
          <a:solidFill>
            <a:schemeClr val="tx1">
              <a:lumMod val="75000"/>
              <a:lumOff val="25000"/>
            </a:schemeClr>
          </a:solidFill>
          <a:latin typeface="+mn-lt"/>
          <a:ea typeface="+mn-ea"/>
          <a:cs typeface="+mn-cs"/>
        </a:defRPr>
      </a:lvl6pPr>
      <a:lvl7pPr marL="3566160" indent="-274320" algn="l" defTabSz="548640" rtl="0" eaLnBrk="1" latinLnBrk="0" hangingPunct="1">
        <a:spcBef>
          <a:spcPts val="1200"/>
        </a:spcBef>
        <a:spcAft>
          <a:spcPts val="0"/>
        </a:spcAft>
        <a:buClr>
          <a:schemeClr val="accent1"/>
        </a:buClr>
        <a:buSzPct val="80000"/>
        <a:buFont typeface="Wingdings 3" charset="2"/>
        <a:buChar char=""/>
        <a:defRPr sz="1440" kern="1200">
          <a:solidFill>
            <a:schemeClr val="tx1">
              <a:lumMod val="75000"/>
              <a:lumOff val="25000"/>
            </a:schemeClr>
          </a:solidFill>
          <a:latin typeface="+mn-lt"/>
          <a:ea typeface="+mn-ea"/>
          <a:cs typeface="+mn-cs"/>
        </a:defRPr>
      </a:lvl7pPr>
      <a:lvl8pPr marL="4114800" indent="-274320" algn="l" defTabSz="548640" rtl="0" eaLnBrk="1" latinLnBrk="0" hangingPunct="1">
        <a:spcBef>
          <a:spcPts val="1200"/>
        </a:spcBef>
        <a:spcAft>
          <a:spcPts val="0"/>
        </a:spcAft>
        <a:buClr>
          <a:schemeClr val="accent1"/>
        </a:buClr>
        <a:buSzPct val="80000"/>
        <a:buFont typeface="Wingdings 3" charset="2"/>
        <a:buChar char=""/>
        <a:defRPr sz="1440" kern="1200">
          <a:solidFill>
            <a:schemeClr val="tx1">
              <a:lumMod val="75000"/>
              <a:lumOff val="25000"/>
            </a:schemeClr>
          </a:solidFill>
          <a:latin typeface="+mn-lt"/>
          <a:ea typeface="+mn-ea"/>
          <a:cs typeface="+mn-cs"/>
        </a:defRPr>
      </a:lvl8pPr>
      <a:lvl9pPr marL="4663440" indent="-274320" algn="l" defTabSz="548640" rtl="0" eaLnBrk="1" latinLnBrk="0" hangingPunct="1">
        <a:spcBef>
          <a:spcPts val="1200"/>
        </a:spcBef>
        <a:spcAft>
          <a:spcPts val="0"/>
        </a:spcAft>
        <a:buClr>
          <a:schemeClr val="accent1"/>
        </a:buClr>
        <a:buSzPct val="80000"/>
        <a:buFont typeface="Wingdings 3" charset="2"/>
        <a:buChar char=""/>
        <a:defRPr sz="1440" kern="1200">
          <a:solidFill>
            <a:schemeClr val="tx1">
              <a:lumMod val="75000"/>
              <a:lumOff val="25000"/>
            </a:schemeClr>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2.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 Id="rId5" Type="http://schemas.openxmlformats.org/officeDocument/2006/relationships/hyperlink" Target="mailto:fergusont@marshall.edu" TargetMode="External"/><Relationship Id="rId4" Type="http://schemas.openxmlformats.org/officeDocument/2006/relationships/hyperlink" Target="mailto:Kandice.napier@marshall.edu"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 name="Group 102">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160"/>
            <a:ext cx="14630401" cy="8239760"/>
            <a:chOff x="0" y="-8467"/>
            <a:chExt cx="12192000" cy="6866467"/>
          </a:xfrm>
        </p:grpSpPr>
        <p:cxnSp>
          <p:nvCxnSpPr>
            <p:cNvPr id="12" name="Straight Connector 11">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Isosceles Triangle 15">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Isosceles Triangle 20">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104" name="Rectangle 103">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592151" cy="822959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6" name="Isosceles Triangle 105">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592152" y="-3"/>
            <a:ext cx="1268094" cy="8229600"/>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 name="Text 0"/>
          <p:cNvSpPr/>
          <p:nvPr/>
        </p:nvSpPr>
        <p:spPr>
          <a:xfrm>
            <a:off x="331077" y="772160"/>
            <a:ext cx="5833240" cy="1986806"/>
          </a:xfrm>
          <a:prstGeom prst="rect">
            <a:avLst/>
          </a:prstGeom>
        </p:spPr>
        <p:txBody>
          <a:bodyPr vert="horz" lIns="91440" tIns="45720" rIns="91440" bIns="45720" rtlCol="0" anchor="ctr">
            <a:normAutofit/>
          </a:bodyPr>
          <a:lstStyle/>
          <a:p>
            <a:pPr marL="0" indent="0">
              <a:lnSpc>
                <a:spcPct val="90000"/>
              </a:lnSpc>
              <a:spcBef>
                <a:spcPct val="0"/>
              </a:spcBef>
            </a:pPr>
            <a:r>
              <a:rPr lang="en-US" sz="2800" b="1" dirty="0">
                <a:solidFill>
                  <a:schemeClr val="bg1"/>
                </a:solidFill>
                <a:latin typeface="Unbounded" panose="020B0604020202020204" charset="0"/>
                <a:ea typeface="+mj-ea"/>
                <a:cs typeface="+mj-cs"/>
              </a:rPr>
              <a:t>Transformative Shifts in Academic Advising: Utilizing Advising Week </a:t>
            </a:r>
          </a:p>
          <a:p>
            <a:pPr marL="0" indent="0">
              <a:lnSpc>
                <a:spcPct val="90000"/>
              </a:lnSpc>
              <a:spcBef>
                <a:spcPct val="0"/>
              </a:spcBef>
            </a:pPr>
            <a:r>
              <a:rPr lang="en-US" sz="2800" b="1" dirty="0">
                <a:solidFill>
                  <a:schemeClr val="bg1"/>
                </a:solidFill>
                <a:latin typeface="Unbounded" panose="020B0604020202020204" charset="0"/>
                <a:ea typeface="+mj-ea"/>
                <a:cs typeface="+mj-cs"/>
              </a:rPr>
              <a:t>to Cultivate Connection</a:t>
            </a:r>
          </a:p>
          <a:p>
            <a:pPr marL="0" indent="0">
              <a:lnSpc>
                <a:spcPct val="90000"/>
              </a:lnSpc>
              <a:spcBef>
                <a:spcPct val="0"/>
              </a:spcBef>
              <a:spcAft>
                <a:spcPts val="600"/>
              </a:spcAft>
            </a:pPr>
            <a:endParaRPr lang="en-US" sz="2500" dirty="0">
              <a:solidFill>
                <a:schemeClr val="bg1"/>
              </a:solidFill>
              <a:latin typeface="+mj-lt"/>
              <a:ea typeface="+mj-ea"/>
              <a:cs typeface="+mj-cs"/>
            </a:endParaRPr>
          </a:p>
        </p:txBody>
      </p:sp>
      <p:sp>
        <p:nvSpPr>
          <p:cNvPr id="4" name="Text 1"/>
          <p:cNvSpPr/>
          <p:nvPr/>
        </p:nvSpPr>
        <p:spPr>
          <a:xfrm>
            <a:off x="331077" y="3201696"/>
            <a:ext cx="5404998" cy="4128132"/>
          </a:xfrm>
          <a:prstGeom prst="rect">
            <a:avLst/>
          </a:prstGeom>
        </p:spPr>
        <p:txBody>
          <a:bodyPr vert="horz" lIns="91440" tIns="45720" rIns="91440" bIns="45720" rtlCol="0">
            <a:normAutofit fontScale="85000" lnSpcReduction="20000"/>
          </a:bodyPr>
          <a:lstStyle/>
          <a:p>
            <a:pPr marL="0" indent="0">
              <a:spcBef>
                <a:spcPts val="1000"/>
              </a:spcBef>
              <a:buClr>
                <a:schemeClr val="accent1"/>
              </a:buClr>
              <a:buSzPct val="80000"/>
              <a:buFont typeface="Wingdings 3" charset="2"/>
              <a:buChar char=""/>
            </a:pPr>
            <a:endParaRPr lang="en-US" dirty="0">
              <a:solidFill>
                <a:schemeClr val="bg1"/>
              </a:solidFill>
            </a:endParaRPr>
          </a:p>
          <a:p>
            <a:pPr marL="0" indent="0">
              <a:spcBef>
                <a:spcPts val="1000"/>
              </a:spcBef>
              <a:buClr>
                <a:schemeClr val="accent1"/>
              </a:buClr>
              <a:buSzPct val="80000"/>
              <a:buFont typeface="Wingdings 3" charset="2"/>
              <a:buChar char=""/>
            </a:pPr>
            <a:r>
              <a:rPr lang="en-US" dirty="0">
                <a:solidFill>
                  <a:schemeClr val="bg1"/>
                </a:solidFill>
                <a:latin typeface="Unbounded" panose="020B0604020202020204" charset="0"/>
              </a:rPr>
              <a:t>Welcome to our comprehensive overview of the advising process in the College of Education and Professional Development (COEPD) at Marshall University. This presentation will guide you through our evolving protocols, from pre-COVID to post-pandemic adaptations. </a:t>
            </a:r>
          </a:p>
          <a:p>
            <a:pPr marL="0" indent="0">
              <a:spcBef>
                <a:spcPts val="1000"/>
              </a:spcBef>
              <a:buClr>
                <a:schemeClr val="accent1"/>
              </a:buClr>
              <a:buSzPct val="80000"/>
            </a:pPr>
            <a:endParaRPr lang="en-US" dirty="0">
              <a:solidFill>
                <a:schemeClr val="bg1"/>
              </a:solidFill>
              <a:latin typeface="Unbounded" panose="020B0604020202020204" charset="0"/>
            </a:endParaRPr>
          </a:p>
          <a:p>
            <a:pPr marL="0" indent="0">
              <a:spcBef>
                <a:spcPts val="1000"/>
              </a:spcBef>
              <a:buClr>
                <a:schemeClr val="accent1"/>
              </a:buClr>
              <a:buSzPct val="80000"/>
              <a:buFont typeface="Wingdings 3" charset="2"/>
              <a:buChar char=""/>
            </a:pPr>
            <a:r>
              <a:rPr lang="en-US" dirty="0">
                <a:solidFill>
                  <a:schemeClr val="bg1"/>
                </a:solidFill>
                <a:latin typeface="Unbounded" panose="020B0604020202020204" charset="0"/>
              </a:rPr>
              <a:t>We'll explore the purpose, planning, and positive outcomes of our Advising Week initiative.</a:t>
            </a:r>
          </a:p>
          <a:p>
            <a:pPr marL="0" indent="0">
              <a:spcBef>
                <a:spcPts val="1000"/>
              </a:spcBef>
              <a:buClr>
                <a:schemeClr val="accent1"/>
              </a:buClr>
              <a:buSzPct val="80000"/>
              <a:buFont typeface="Wingdings 3" charset="2"/>
              <a:buChar char=""/>
            </a:pPr>
            <a:endParaRPr lang="en-US" dirty="0">
              <a:solidFill>
                <a:schemeClr val="bg1"/>
              </a:solidFill>
              <a:latin typeface="Unbounded" panose="020B0604020202020204" charset="0"/>
            </a:endParaRPr>
          </a:p>
          <a:p>
            <a:pPr marL="0" indent="0">
              <a:spcBef>
                <a:spcPts val="1000"/>
              </a:spcBef>
              <a:buClr>
                <a:schemeClr val="accent1"/>
              </a:buClr>
              <a:buSzPct val="80000"/>
              <a:buFont typeface="Wingdings 3" charset="2"/>
              <a:buChar char=""/>
            </a:pPr>
            <a:endParaRPr lang="en-US" dirty="0">
              <a:solidFill>
                <a:schemeClr val="bg1"/>
              </a:solidFill>
              <a:latin typeface="Unbounded" panose="020B0604020202020204" charset="0"/>
            </a:endParaRPr>
          </a:p>
          <a:p>
            <a:pPr marL="0" indent="0">
              <a:spcBef>
                <a:spcPts val="1000"/>
              </a:spcBef>
              <a:buClr>
                <a:schemeClr val="accent1"/>
              </a:buClr>
              <a:buSzPct val="80000"/>
            </a:pPr>
            <a:r>
              <a:rPr lang="en-US" dirty="0">
                <a:solidFill>
                  <a:schemeClr val="bg1"/>
                </a:solidFill>
                <a:latin typeface="Unbounded" panose="020B0604020202020204" charset="0"/>
              </a:rPr>
              <a:t>Dr. Kandice K. Rowe, Director of SCOPES</a:t>
            </a:r>
          </a:p>
          <a:p>
            <a:pPr marL="0" indent="0">
              <a:spcBef>
                <a:spcPts val="1000"/>
              </a:spcBef>
              <a:buClr>
                <a:schemeClr val="accent1"/>
              </a:buClr>
              <a:buSzPct val="80000"/>
            </a:pPr>
            <a:r>
              <a:rPr lang="en-US" dirty="0">
                <a:solidFill>
                  <a:schemeClr val="bg1"/>
                </a:solidFill>
                <a:latin typeface="Unbounded" panose="020B0604020202020204" charset="0"/>
              </a:rPr>
              <a:t>Ms. Toni R. Ferguson, Academic Advisor </a:t>
            </a:r>
          </a:p>
        </p:txBody>
      </p:sp>
      <p:pic>
        <p:nvPicPr>
          <p:cNvPr id="6" name="Picture 5" descr="A green and black poster&#10;&#10;Description automatically generated">
            <a:extLst>
              <a:ext uri="{FF2B5EF4-FFF2-40B4-BE49-F238E27FC236}">
                <a16:creationId xmlns:a16="http://schemas.microsoft.com/office/drawing/2014/main" id="{173C0CF0-42C7-AA03-F531-724262FEC4C4}"/>
              </a:ext>
            </a:extLst>
          </p:cNvPr>
          <p:cNvPicPr>
            <a:picLocks noChangeAspect="1"/>
          </p:cNvPicPr>
          <p:nvPr/>
        </p:nvPicPr>
        <p:blipFill>
          <a:blip r:embed="rId3"/>
          <a:stretch>
            <a:fillRect/>
          </a:stretch>
        </p:blipFill>
        <p:spPr>
          <a:xfrm>
            <a:off x="8012420" y="1167129"/>
            <a:ext cx="4777762" cy="5880323"/>
          </a:xfrm>
          <a:prstGeom prst="rect">
            <a:avLst/>
          </a:prstGeom>
        </p:spPr>
      </p:pic>
      <p:sp>
        <p:nvSpPr>
          <p:cNvPr id="107" name="Isosceles Triangle 106">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4106835" y="4815840"/>
            <a:ext cx="538479" cy="341376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3EA4A0-C0AB-F025-517D-840C6EA15355}"/>
              </a:ext>
            </a:extLst>
          </p:cNvPr>
          <p:cNvPicPr>
            <a:picLocks noChangeAspect="1"/>
          </p:cNvPicPr>
          <p:nvPr/>
        </p:nvPicPr>
        <p:blipFill>
          <a:blip r:embed="rId2"/>
          <a:srcRect r="2" b="25002"/>
          <a:stretch/>
        </p:blipFill>
        <p:spPr>
          <a:xfrm>
            <a:off x="11228566" y="2675455"/>
            <a:ext cx="2892238" cy="289223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2" name="Picture 1">
            <a:extLst>
              <a:ext uri="{FF2B5EF4-FFF2-40B4-BE49-F238E27FC236}">
                <a16:creationId xmlns:a16="http://schemas.microsoft.com/office/drawing/2014/main" id="{2E1E0D59-4E52-8914-5E1A-1DFB690022EB}"/>
              </a:ext>
            </a:extLst>
          </p:cNvPr>
          <p:cNvPicPr>
            <a:picLocks noChangeAspect="1"/>
          </p:cNvPicPr>
          <p:nvPr/>
        </p:nvPicPr>
        <p:blipFill>
          <a:blip r:embed="rId3"/>
          <a:srcRect r="2" b="25002"/>
          <a:stretch/>
        </p:blipFill>
        <p:spPr>
          <a:xfrm>
            <a:off x="611486" y="2576223"/>
            <a:ext cx="2892238" cy="289223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4" name="Picture 3">
            <a:extLst>
              <a:ext uri="{FF2B5EF4-FFF2-40B4-BE49-F238E27FC236}">
                <a16:creationId xmlns:a16="http://schemas.microsoft.com/office/drawing/2014/main" id="{79B987C6-2499-952C-1779-5DBD5764C857}"/>
              </a:ext>
            </a:extLst>
          </p:cNvPr>
          <p:cNvPicPr>
            <a:picLocks noChangeAspect="1"/>
          </p:cNvPicPr>
          <p:nvPr/>
        </p:nvPicPr>
        <p:blipFill>
          <a:blip r:embed="rId4"/>
          <a:srcRect t="1" r="-3" b="19246"/>
          <a:stretch/>
        </p:blipFill>
        <p:spPr>
          <a:xfrm>
            <a:off x="4107658" y="2675455"/>
            <a:ext cx="2892237" cy="289223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5" name="Picture 4">
            <a:extLst>
              <a:ext uri="{FF2B5EF4-FFF2-40B4-BE49-F238E27FC236}">
                <a16:creationId xmlns:a16="http://schemas.microsoft.com/office/drawing/2014/main" id="{C00CBC03-0C54-8E19-5854-63286DBE9CD2}"/>
              </a:ext>
            </a:extLst>
          </p:cNvPr>
          <p:cNvPicPr>
            <a:picLocks noChangeAspect="1"/>
          </p:cNvPicPr>
          <p:nvPr/>
        </p:nvPicPr>
        <p:blipFill>
          <a:blip r:embed="rId5"/>
          <a:srcRect l="3047" r="6706" b="3"/>
          <a:stretch/>
        </p:blipFill>
        <p:spPr>
          <a:xfrm>
            <a:off x="7668111" y="2786287"/>
            <a:ext cx="2892238" cy="289223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
        <p:nvSpPr>
          <p:cNvPr id="6" name="TextBox 5">
            <a:extLst>
              <a:ext uri="{FF2B5EF4-FFF2-40B4-BE49-F238E27FC236}">
                <a16:creationId xmlns:a16="http://schemas.microsoft.com/office/drawing/2014/main" id="{F5051B5E-EA9D-672D-1A34-B5E34E4466BC}"/>
              </a:ext>
            </a:extLst>
          </p:cNvPr>
          <p:cNvSpPr txBox="1"/>
          <p:nvPr/>
        </p:nvSpPr>
        <p:spPr>
          <a:xfrm>
            <a:off x="2658" y="870841"/>
            <a:ext cx="12672027" cy="830997"/>
          </a:xfrm>
          <a:prstGeom prst="rect">
            <a:avLst/>
          </a:prstGeom>
          <a:noFill/>
        </p:spPr>
        <p:txBody>
          <a:bodyPr wrap="square" rtlCol="0">
            <a:spAutoFit/>
          </a:bodyPr>
          <a:lstStyle/>
          <a:p>
            <a:pPr algn="ctr"/>
            <a:r>
              <a:rPr lang="en-US" sz="4800" dirty="0">
                <a:solidFill>
                  <a:srgbClr val="002060"/>
                </a:solidFill>
                <a:latin typeface="Unbounded" panose="020B0604020202020204" charset="0"/>
              </a:rPr>
              <a:t>Positive Feedback from Students</a:t>
            </a:r>
          </a:p>
        </p:txBody>
      </p:sp>
      <p:sp>
        <p:nvSpPr>
          <p:cNvPr id="8" name="TextBox 7">
            <a:extLst>
              <a:ext uri="{FF2B5EF4-FFF2-40B4-BE49-F238E27FC236}">
                <a16:creationId xmlns:a16="http://schemas.microsoft.com/office/drawing/2014/main" id="{95F28532-D444-7E37-DD07-F6B5326F7891}"/>
              </a:ext>
            </a:extLst>
          </p:cNvPr>
          <p:cNvSpPr txBox="1"/>
          <p:nvPr/>
        </p:nvSpPr>
        <p:spPr>
          <a:xfrm>
            <a:off x="842211" y="5678525"/>
            <a:ext cx="2661513" cy="2031325"/>
          </a:xfrm>
          <a:prstGeom prst="rect">
            <a:avLst/>
          </a:prstGeom>
          <a:noFill/>
        </p:spPr>
        <p:txBody>
          <a:bodyPr wrap="square" rtlCol="0">
            <a:spAutoFit/>
          </a:bodyPr>
          <a:lstStyle/>
          <a:p>
            <a:r>
              <a:rPr lang="en-US" dirty="0"/>
              <a:t>“If Advising Week was held by appointment with the amount of students there are, I think it would be way more work and more chaotic”</a:t>
            </a:r>
          </a:p>
        </p:txBody>
      </p:sp>
      <p:sp>
        <p:nvSpPr>
          <p:cNvPr id="9" name="TextBox 8">
            <a:extLst>
              <a:ext uri="{FF2B5EF4-FFF2-40B4-BE49-F238E27FC236}">
                <a16:creationId xmlns:a16="http://schemas.microsoft.com/office/drawing/2014/main" id="{E432BFA0-124F-F99E-554D-19BEED753E0A}"/>
              </a:ext>
            </a:extLst>
          </p:cNvPr>
          <p:cNvSpPr txBox="1"/>
          <p:nvPr/>
        </p:nvSpPr>
        <p:spPr>
          <a:xfrm>
            <a:off x="7793086" y="5881431"/>
            <a:ext cx="2767263" cy="1477328"/>
          </a:xfrm>
          <a:prstGeom prst="rect">
            <a:avLst/>
          </a:prstGeom>
          <a:noFill/>
        </p:spPr>
        <p:txBody>
          <a:bodyPr wrap="square" rtlCol="0">
            <a:spAutoFit/>
          </a:bodyPr>
          <a:lstStyle/>
          <a:p>
            <a:r>
              <a:rPr lang="en-US" dirty="0"/>
              <a:t>“I like how we actually have an Advising Week unlike other colleges. I like having stickers and snacks”</a:t>
            </a:r>
          </a:p>
        </p:txBody>
      </p:sp>
      <p:sp>
        <p:nvSpPr>
          <p:cNvPr id="10" name="TextBox 9">
            <a:extLst>
              <a:ext uri="{FF2B5EF4-FFF2-40B4-BE49-F238E27FC236}">
                <a16:creationId xmlns:a16="http://schemas.microsoft.com/office/drawing/2014/main" id="{40BCA1C4-AA07-58FC-F58E-A8CAF7443E36}"/>
              </a:ext>
            </a:extLst>
          </p:cNvPr>
          <p:cNvSpPr txBox="1"/>
          <p:nvPr/>
        </p:nvSpPr>
        <p:spPr>
          <a:xfrm>
            <a:off x="11550316" y="6027821"/>
            <a:ext cx="2661513" cy="646331"/>
          </a:xfrm>
          <a:prstGeom prst="rect">
            <a:avLst/>
          </a:prstGeom>
          <a:noFill/>
        </p:spPr>
        <p:txBody>
          <a:bodyPr wrap="square" rtlCol="0">
            <a:spAutoFit/>
          </a:bodyPr>
          <a:lstStyle/>
          <a:p>
            <a:r>
              <a:rPr lang="en-US" dirty="0"/>
              <a:t>“I like catching up with my advisor”</a:t>
            </a:r>
          </a:p>
        </p:txBody>
      </p:sp>
      <p:sp>
        <p:nvSpPr>
          <p:cNvPr id="22" name="TextBox 21">
            <a:extLst>
              <a:ext uri="{FF2B5EF4-FFF2-40B4-BE49-F238E27FC236}">
                <a16:creationId xmlns:a16="http://schemas.microsoft.com/office/drawing/2014/main" id="{C43F9F60-1553-E057-8DDF-F89A8E18DEBB}"/>
              </a:ext>
            </a:extLst>
          </p:cNvPr>
          <p:cNvSpPr txBox="1"/>
          <p:nvPr/>
        </p:nvSpPr>
        <p:spPr>
          <a:xfrm>
            <a:off x="4255161" y="5869399"/>
            <a:ext cx="2661513" cy="1477328"/>
          </a:xfrm>
          <a:prstGeom prst="rect">
            <a:avLst/>
          </a:prstGeom>
          <a:noFill/>
        </p:spPr>
        <p:txBody>
          <a:bodyPr wrap="square" rtlCol="0">
            <a:spAutoFit/>
          </a:bodyPr>
          <a:lstStyle/>
          <a:p>
            <a:r>
              <a:rPr lang="en-US" dirty="0"/>
              <a:t>“I like Advising Week because it is organized and I can come when it works best for me during a set week”</a:t>
            </a:r>
          </a:p>
        </p:txBody>
      </p:sp>
    </p:spTree>
    <p:extLst>
      <p:ext uri="{BB962C8B-B14F-4D97-AF65-F5344CB8AC3E}">
        <p14:creationId xmlns:p14="http://schemas.microsoft.com/office/powerpoint/2010/main" val="1102346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11968-4AD6-422C-5D0E-EAB6A80BAB25}"/>
              </a:ext>
            </a:extLst>
          </p:cNvPr>
          <p:cNvSpPr>
            <a:spLocks noGrp="1"/>
          </p:cNvSpPr>
          <p:nvPr>
            <p:ph type="ctrTitle"/>
          </p:nvPr>
        </p:nvSpPr>
        <p:spPr>
          <a:xfrm>
            <a:off x="1107702" y="521752"/>
            <a:ext cx="9945639" cy="1315579"/>
          </a:xfrm>
        </p:spPr>
        <p:txBody>
          <a:bodyPr>
            <a:normAutofit/>
          </a:bodyPr>
          <a:lstStyle/>
          <a:p>
            <a:pPr algn="ctr"/>
            <a:r>
              <a:rPr lang="en-US" sz="5800" dirty="0">
                <a:solidFill>
                  <a:srgbClr val="002060"/>
                </a:solidFill>
                <a:latin typeface="Unbounded" panose="020B0604020202020204" charset="0"/>
              </a:rPr>
              <a:t>College (COEPD) Data</a:t>
            </a:r>
          </a:p>
        </p:txBody>
      </p:sp>
      <p:graphicFrame>
        <p:nvGraphicFramePr>
          <p:cNvPr id="5" name="Table 4">
            <a:extLst>
              <a:ext uri="{FF2B5EF4-FFF2-40B4-BE49-F238E27FC236}">
                <a16:creationId xmlns:a16="http://schemas.microsoft.com/office/drawing/2014/main" id="{66724C90-AECB-607C-DF9D-88D0E700ABD3}"/>
              </a:ext>
            </a:extLst>
          </p:cNvPr>
          <p:cNvGraphicFramePr>
            <a:graphicFrameLocks noGrp="1"/>
          </p:cNvGraphicFramePr>
          <p:nvPr>
            <p:extLst>
              <p:ext uri="{D42A27DB-BD31-4B8C-83A1-F6EECF244321}">
                <p14:modId xmlns:p14="http://schemas.microsoft.com/office/powerpoint/2010/main" val="2369402430"/>
              </p:ext>
            </p:extLst>
          </p:nvPr>
        </p:nvGraphicFramePr>
        <p:xfrm>
          <a:off x="1891559" y="2650932"/>
          <a:ext cx="8328453" cy="3895056"/>
        </p:xfrm>
        <a:graphic>
          <a:graphicData uri="http://schemas.openxmlformats.org/drawingml/2006/table">
            <a:tbl>
              <a:tblPr firstRow="1" bandRow="1">
                <a:tableStyleId>{5C22544A-7EE6-4342-B048-85BDC9FD1C3A}</a:tableStyleId>
              </a:tblPr>
              <a:tblGrid>
                <a:gridCol w="3917438">
                  <a:extLst>
                    <a:ext uri="{9D8B030D-6E8A-4147-A177-3AD203B41FA5}">
                      <a16:colId xmlns:a16="http://schemas.microsoft.com/office/drawing/2014/main" val="3423000607"/>
                    </a:ext>
                  </a:extLst>
                </a:gridCol>
                <a:gridCol w="4411015">
                  <a:extLst>
                    <a:ext uri="{9D8B030D-6E8A-4147-A177-3AD203B41FA5}">
                      <a16:colId xmlns:a16="http://schemas.microsoft.com/office/drawing/2014/main" val="3233225217"/>
                    </a:ext>
                  </a:extLst>
                </a:gridCol>
              </a:tblGrid>
              <a:tr h="0">
                <a:tc>
                  <a:txBody>
                    <a:bodyPr/>
                    <a:lstStyle/>
                    <a:p>
                      <a:pPr algn="ctr"/>
                      <a:r>
                        <a:rPr lang="en-US" sz="3300" dirty="0"/>
                        <a:t>Semester</a:t>
                      </a:r>
                    </a:p>
                  </a:txBody>
                  <a:tcPr marL="139700" marR="139700" marT="69850" marB="69850"/>
                </a:tc>
                <a:tc>
                  <a:txBody>
                    <a:bodyPr/>
                    <a:lstStyle/>
                    <a:p>
                      <a:pPr algn="ctr"/>
                      <a:r>
                        <a:rPr lang="en-US" sz="3300" dirty="0"/>
                        <a:t>Students Advised </a:t>
                      </a:r>
                    </a:p>
                  </a:txBody>
                  <a:tcPr marL="139700" marR="139700" marT="69850" marB="69850"/>
                </a:tc>
                <a:extLst>
                  <a:ext uri="{0D108BD9-81ED-4DB2-BD59-A6C34878D82A}">
                    <a16:rowId xmlns:a16="http://schemas.microsoft.com/office/drawing/2014/main" val="3978068200"/>
                  </a:ext>
                </a:extLst>
              </a:tr>
              <a:tr h="813109">
                <a:tc>
                  <a:txBody>
                    <a:bodyPr/>
                    <a:lstStyle/>
                    <a:p>
                      <a:pPr algn="l"/>
                      <a:r>
                        <a:rPr lang="en-US" sz="3300" dirty="0"/>
                        <a:t>Fall 2022 (Pilot)</a:t>
                      </a:r>
                    </a:p>
                  </a:txBody>
                  <a:tcPr marL="139700" marR="139700" marT="69850" marB="69850"/>
                </a:tc>
                <a:tc>
                  <a:txBody>
                    <a:bodyPr/>
                    <a:lstStyle/>
                    <a:p>
                      <a:pPr algn="ctr"/>
                      <a:r>
                        <a:rPr lang="en-US" sz="3300" dirty="0"/>
                        <a:t>297</a:t>
                      </a:r>
                    </a:p>
                  </a:txBody>
                  <a:tcPr marL="139700" marR="139700" marT="69850" marB="69850"/>
                </a:tc>
                <a:extLst>
                  <a:ext uri="{0D108BD9-81ED-4DB2-BD59-A6C34878D82A}">
                    <a16:rowId xmlns:a16="http://schemas.microsoft.com/office/drawing/2014/main" val="3778273391"/>
                  </a:ext>
                </a:extLst>
              </a:tr>
              <a:tr h="813109">
                <a:tc>
                  <a:txBody>
                    <a:bodyPr/>
                    <a:lstStyle/>
                    <a:p>
                      <a:pPr algn="l"/>
                      <a:r>
                        <a:rPr lang="en-US" sz="3300"/>
                        <a:t>Spring 2023</a:t>
                      </a:r>
                    </a:p>
                  </a:txBody>
                  <a:tcPr marL="139700" marR="139700" marT="69850" marB="69850"/>
                </a:tc>
                <a:tc>
                  <a:txBody>
                    <a:bodyPr/>
                    <a:lstStyle/>
                    <a:p>
                      <a:pPr algn="ctr"/>
                      <a:r>
                        <a:rPr lang="en-US" sz="3300" dirty="0"/>
                        <a:t>249</a:t>
                      </a:r>
                    </a:p>
                  </a:txBody>
                  <a:tcPr marL="139700" marR="139700" marT="69850" marB="69850"/>
                </a:tc>
                <a:extLst>
                  <a:ext uri="{0D108BD9-81ED-4DB2-BD59-A6C34878D82A}">
                    <a16:rowId xmlns:a16="http://schemas.microsoft.com/office/drawing/2014/main" val="2984824048"/>
                  </a:ext>
                </a:extLst>
              </a:tr>
              <a:tr h="813109">
                <a:tc>
                  <a:txBody>
                    <a:bodyPr/>
                    <a:lstStyle/>
                    <a:p>
                      <a:pPr algn="l"/>
                      <a:r>
                        <a:rPr lang="en-US" sz="3300"/>
                        <a:t>Fall 2023</a:t>
                      </a:r>
                    </a:p>
                  </a:txBody>
                  <a:tcPr marL="139700" marR="139700" marT="69850" marB="69850"/>
                </a:tc>
                <a:tc>
                  <a:txBody>
                    <a:bodyPr/>
                    <a:lstStyle/>
                    <a:p>
                      <a:pPr algn="ctr"/>
                      <a:r>
                        <a:rPr lang="en-US" sz="3300" dirty="0"/>
                        <a:t>310</a:t>
                      </a:r>
                    </a:p>
                  </a:txBody>
                  <a:tcPr marL="139700" marR="139700" marT="69850" marB="69850"/>
                </a:tc>
                <a:extLst>
                  <a:ext uri="{0D108BD9-81ED-4DB2-BD59-A6C34878D82A}">
                    <a16:rowId xmlns:a16="http://schemas.microsoft.com/office/drawing/2014/main" val="3537696631"/>
                  </a:ext>
                </a:extLst>
              </a:tr>
              <a:tr h="813109">
                <a:tc>
                  <a:txBody>
                    <a:bodyPr/>
                    <a:lstStyle/>
                    <a:p>
                      <a:pPr algn="l"/>
                      <a:r>
                        <a:rPr lang="en-US" sz="3300"/>
                        <a:t>Spring 2024</a:t>
                      </a:r>
                    </a:p>
                  </a:txBody>
                  <a:tcPr marL="139700" marR="139700" marT="69850" marB="69850"/>
                </a:tc>
                <a:tc>
                  <a:txBody>
                    <a:bodyPr/>
                    <a:lstStyle/>
                    <a:p>
                      <a:pPr algn="ctr"/>
                      <a:r>
                        <a:rPr lang="en-US" sz="3300" dirty="0"/>
                        <a:t>214</a:t>
                      </a:r>
                    </a:p>
                  </a:txBody>
                  <a:tcPr marL="139700" marR="139700" marT="69850" marB="69850"/>
                </a:tc>
                <a:extLst>
                  <a:ext uri="{0D108BD9-81ED-4DB2-BD59-A6C34878D82A}">
                    <a16:rowId xmlns:a16="http://schemas.microsoft.com/office/drawing/2014/main" val="2258049084"/>
                  </a:ext>
                </a:extLst>
              </a:tr>
            </a:tbl>
          </a:graphicData>
        </a:graphic>
      </p:graphicFrame>
    </p:spTree>
    <p:extLst>
      <p:ext uri="{BB962C8B-B14F-4D97-AF65-F5344CB8AC3E}">
        <p14:creationId xmlns:p14="http://schemas.microsoft.com/office/powerpoint/2010/main" val="3605604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84F9D9-7D88-8D5F-971E-10ECDE608276}"/>
              </a:ext>
            </a:extLst>
          </p:cNvPr>
          <p:cNvPicPr>
            <a:picLocks noChangeAspect="1"/>
          </p:cNvPicPr>
          <p:nvPr/>
        </p:nvPicPr>
        <p:blipFill>
          <a:blip r:embed="rId2"/>
          <a:stretch>
            <a:fillRect/>
          </a:stretch>
        </p:blipFill>
        <p:spPr>
          <a:xfrm>
            <a:off x="0" y="967970"/>
            <a:ext cx="11936970" cy="6719966"/>
          </a:xfrm>
          <a:prstGeom prst="rect">
            <a:avLst/>
          </a:prstGeom>
        </p:spPr>
      </p:pic>
      <p:sp>
        <p:nvSpPr>
          <p:cNvPr id="4" name="TextBox 3">
            <a:extLst>
              <a:ext uri="{FF2B5EF4-FFF2-40B4-BE49-F238E27FC236}">
                <a16:creationId xmlns:a16="http://schemas.microsoft.com/office/drawing/2014/main" id="{C3BF0E10-6E28-CC32-703A-0BA540F8B83D}"/>
              </a:ext>
            </a:extLst>
          </p:cNvPr>
          <p:cNvSpPr txBox="1"/>
          <p:nvPr/>
        </p:nvSpPr>
        <p:spPr>
          <a:xfrm>
            <a:off x="4999704" y="7823087"/>
            <a:ext cx="6681020" cy="276999"/>
          </a:xfrm>
          <a:prstGeom prst="rect">
            <a:avLst/>
          </a:prstGeom>
          <a:noFill/>
        </p:spPr>
        <p:txBody>
          <a:bodyPr wrap="square" rtlCol="0">
            <a:spAutoFit/>
          </a:bodyPr>
          <a:lstStyle/>
          <a:p>
            <a:r>
              <a:rPr lang="en-US" sz="1200" dirty="0"/>
              <a:t>*Data provided by Marshall University Academic Affairs and Institutional Research </a:t>
            </a:r>
          </a:p>
        </p:txBody>
      </p:sp>
      <p:sp>
        <p:nvSpPr>
          <p:cNvPr id="5" name="TextBox 4">
            <a:extLst>
              <a:ext uri="{FF2B5EF4-FFF2-40B4-BE49-F238E27FC236}">
                <a16:creationId xmlns:a16="http://schemas.microsoft.com/office/drawing/2014/main" id="{25AA085E-56EA-22C4-9881-152962C46995}"/>
              </a:ext>
            </a:extLst>
          </p:cNvPr>
          <p:cNvSpPr txBox="1"/>
          <p:nvPr/>
        </p:nvSpPr>
        <p:spPr>
          <a:xfrm>
            <a:off x="693173" y="218498"/>
            <a:ext cx="6135329" cy="646331"/>
          </a:xfrm>
          <a:prstGeom prst="rect">
            <a:avLst/>
          </a:prstGeom>
          <a:noFill/>
        </p:spPr>
        <p:txBody>
          <a:bodyPr wrap="square" rtlCol="0">
            <a:spAutoFit/>
          </a:bodyPr>
          <a:lstStyle/>
          <a:p>
            <a:r>
              <a:rPr lang="en-US" sz="3600" dirty="0">
                <a:solidFill>
                  <a:srgbClr val="002060"/>
                </a:solidFill>
                <a:latin typeface="Unbounded" panose="020B0604020202020204" charset="0"/>
              </a:rPr>
              <a:t>Institutional Data</a:t>
            </a:r>
          </a:p>
        </p:txBody>
      </p:sp>
    </p:spTree>
    <p:extLst>
      <p:ext uri="{BB962C8B-B14F-4D97-AF65-F5344CB8AC3E}">
        <p14:creationId xmlns:p14="http://schemas.microsoft.com/office/powerpoint/2010/main" val="91113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831F5C-3874-1F61-BBCA-F1501BF5AC2D}"/>
              </a:ext>
            </a:extLst>
          </p:cNvPr>
          <p:cNvSpPr txBox="1"/>
          <p:nvPr/>
        </p:nvSpPr>
        <p:spPr>
          <a:xfrm>
            <a:off x="2775467" y="3369944"/>
            <a:ext cx="4263007" cy="2308324"/>
          </a:xfrm>
          <a:prstGeom prst="rect">
            <a:avLst/>
          </a:prstGeom>
          <a:noFill/>
        </p:spPr>
        <p:txBody>
          <a:bodyPr wrap="square">
            <a:spAutoFit/>
          </a:bodyPr>
          <a:lstStyle/>
          <a:p>
            <a:pPr marL="0" marR="0"/>
            <a:r>
              <a:rPr lang="en-US" sz="1800" dirty="0">
                <a:effectLst/>
                <a:latin typeface="Times New Roman" panose="02020603050405020304" pitchFamily="18" charset="0"/>
                <a:ea typeface="Times New Roman" panose="02020603050405020304" pitchFamily="18" charset="0"/>
              </a:rPr>
              <a:t>Ms. Toni Ferguson is an Academic Advisor at Marshall University, where she specializes in guiding students within the College of Education and Professional Development. Additionally, she is a certified appreciative adviser through Florida Atlantic University, holding a lifetime designation</a:t>
            </a:r>
          </a:p>
        </p:txBody>
      </p:sp>
      <p:pic>
        <p:nvPicPr>
          <p:cNvPr id="4" name="Picture 3">
            <a:extLst>
              <a:ext uri="{FF2B5EF4-FFF2-40B4-BE49-F238E27FC236}">
                <a16:creationId xmlns:a16="http://schemas.microsoft.com/office/drawing/2014/main" id="{51F9FD42-D5F6-22F4-159E-6F4AA7266406}"/>
              </a:ext>
            </a:extLst>
          </p:cNvPr>
          <p:cNvPicPr>
            <a:picLocks noChangeAspect="1"/>
          </p:cNvPicPr>
          <p:nvPr/>
        </p:nvPicPr>
        <p:blipFill>
          <a:blip r:embed="rId2"/>
          <a:stretch>
            <a:fillRect/>
          </a:stretch>
        </p:blipFill>
        <p:spPr>
          <a:xfrm>
            <a:off x="505327" y="3456331"/>
            <a:ext cx="2270140" cy="2838662"/>
          </a:xfrm>
          <a:prstGeom prst="rect">
            <a:avLst/>
          </a:prstGeom>
        </p:spPr>
      </p:pic>
      <p:sp>
        <p:nvSpPr>
          <p:cNvPr id="6" name="TextBox 5">
            <a:extLst>
              <a:ext uri="{FF2B5EF4-FFF2-40B4-BE49-F238E27FC236}">
                <a16:creationId xmlns:a16="http://schemas.microsoft.com/office/drawing/2014/main" id="{147B7F21-BF5F-ABD5-2489-2EC1F363C47C}"/>
              </a:ext>
            </a:extLst>
          </p:cNvPr>
          <p:cNvSpPr txBox="1"/>
          <p:nvPr/>
        </p:nvSpPr>
        <p:spPr>
          <a:xfrm>
            <a:off x="9998683" y="3212662"/>
            <a:ext cx="4692316" cy="2862322"/>
          </a:xfrm>
          <a:prstGeom prst="rect">
            <a:avLst/>
          </a:prstGeom>
          <a:noFill/>
        </p:spPr>
        <p:txBody>
          <a:bodyPr wrap="square">
            <a:spAutoFit/>
          </a:bodyPr>
          <a:lstStyle/>
          <a:p>
            <a:pPr marL="0" marR="0"/>
            <a:r>
              <a:rPr lang="en-US" sz="1800" dirty="0">
                <a:effectLst/>
                <a:latin typeface="Times New Roman" panose="02020603050405020304" pitchFamily="18" charset="0"/>
                <a:ea typeface="Times New Roman" panose="02020603050405020304" pitchFamily="18" charset="0"/>
              </a:rPr>
              <a:t>Dr. Kandice Rowe serves as the Lead Advisor and Director of the Student Center of Professional Education Services in the College of Education and Professional Development at Marshall University. With a distinguished career spanning nearly 24 years at Marshall, Dr. Rowe brings over two decades of expertise in academic advising to her role. Her contributions to the field have been recognized with the NACADA Region 3 Excellence in Advising Award in 2019. </a:t>
            </a:r>
          </a:p>
        </p:txBody>
      </p:sp>
      <p:pic>
        <p:nvPicPr>
          <p:cNvPr id="7" name="Picture 6">
            <a:extLst>
              <a:ext uri="{FF2B5EF4-FFF2-40B4-BE49-F238E27FC236}">
                <a16:creationId xmlns:a16="http://schemas.microsoft.com/office/drawing/2014/main" id="{15507842-D789-608B-9D54-C2072DFECBC2}"/>
              </a:ext>
            </a:extLst>
          </p:cNvPr>
          <p:cNvPicPr>
            <a:picLocks noChangeAspect="1"/>
          </p:cNvPicPr>
          <p:nvPr/>
        </p:nvPicPr>
        <p:blipFill>
          <a:blip r:embed="rId3"/>
          <a:stretch>
            <a:fillRect/>
          </a:stretch>
        </p:blipFill>
        <p:spPr>
          <a:xfrm>
            <a:off x="7735864" y="3369944"/>
            <a:ext cx="2262819" cy="2838662"/>
          </a:xfrm>
          <a:prstGeom prst="rect">
            <a:avLst/>
          </a:prstGeom>
        </p:spPr>
      </p:pic>
      <p:sp>
        <p:nvSpPr>
          <p:cNvPr id="2" name="TextBox 1">
            <a:extLst>
              <a:ext uri="{FF2B5EF4-FFF2-40B4-BE49-F238E27FC236}">
                <a16:creationId xmlns:a16="http://schemas.microsoft.com/office/drawing/2014/main" id="{2C28170B-382F-956A-9221-EEF5D3FBE80B}"/>
              </a:ext>
            </a:extLst>
          </p:cNvPr>
          <p:cNvSpPr txBox="1"/>
          <p:nvPr/>
        </p:nvSpPr>
        <p:spPr>
          <a:xfrm>
            <a:off x="7735864" y="6379021"/>
            <a:ext cx="5486400" cy="1754326"/>
          </a:xfrm>
          <a:prstGeom prst="rect">
            <a:avLst/>
          </a:prstGeom>
          <a:noFill/>
        </p:spPr>
        <p:txBody>
          <a:bodyPr wrap="square" rtlCol="0">
            <a:spAutoFit/>
          </a:bodyPr>
          <a:lstStyle/>
          <a:p>
            <a:r>
              <a:rPr lang="en-US" dirty="0"/>
              <a:t>Dr. Kandice Rowe</a:t>
            </a:r>
          </a:p>
          <a:p>
            <a:r>
              <a:rPr lang="en-US" dirty="0"/>
              <a:t>Marshall University</a:t>
            </a:r>
          </a:p>
          <a:p>
            <a:r>
              <a:rPr lang="en-US" dirty="0"/>
              <a:t>College of Education and Professional Development</a:t>
            </a:r>
          </a:p>
          <a:p>
            <a:r>
              <a:rPr lang="en-US" dirty="0"/>
              <a:t>Director of SCOPES </a:t>
            </a:r>
          </a:p>
          <a:p>
            <a:r>
              <a:rPr lang="en-US" dirty="0">
                <a:hlinkClick r:id="rId4"/>
              </a:rPr>
              <a:t>Kandice.napier@marshall.edu</a:t>
            </a:r>
            <a:endParaRPr lang="en-US" dirty="0"/>
          </a:p>
          <a:p>
            <a:r>
              <a:rPr lang="en-US" dirty="0"/>
              <a:t>(304) 696-6842</a:t>
            </a:r>
          </a:p>
        </p:txBody>
      </p:sp>
      <p:sp>
        <p:nvSpPr>
          <p:cNvPr id="5" name="TextBox 4">
            <a:extLst>
              <a:ext uri="{FF2B5EF4-FFF2-40B4-BE49-F238E27FC236}">
                <a16:creationId xmlns:a16="http://schemas.microsoft.com/office/drawing/2014/main" id="{247CAED0-1752-5109-C806-CA7350511A60}"/>
              </a:ext>
            </a:extLst>
          </p:cNvPr>
          <p:cNvSpPr txBox="1"/>
          <p:nvPr/>
        </p:nvSpPr>
        <p:spPr>
          <a:xfrm>
            <a:off x="505327" y="6379021"/>
            <a:ext cx="6100010" cy="1754326"/>
          </a:xfrm>
          <a:prstGeom prst="rect">
            <a:avLst/>
          </a:prstGeom>
          <a:noFill/>
        </p:spPr>
        <p:txBody>
          <a:bodyPr wrap="square" rtlCol="0">
            <a:spAutoFit/>
          </a:bodyPr>
          <a:lstStyle/>
          <a:p>
            <a:r>
              <a:rPr lang="en-US" dirty="0"/>
              <a:t>Ms. Toni Ferguson</a:t>
            </a:r>
          </a:p>
          <a:p>
            <a:r>
              <a:rPr lang="en-US" dirty="0"/>
              <a:t>Marshall University</a:t>
            </a:r>
          </a:p>
          <a:p>
            <a:r>
              <a:rPr lang="en-US" dirty="0"/>
              <a:t>College of Education and Professional Development</a:t>
            </a:r>
          </a:p>
          <a:p>
            <a:r>
              <a:rPr lang="en-US" dirty="0"/>
              <a:t>Academic Advisor </a:t>
            </a:r>
          </a:p>
          <a:p>
            <a:r>
              <a:rPr lang="en-US" dirty="0">
                <a:hlinkClick r:id="rId5"/>
              </a:rPr>
              <a:t>fergusont@marshall.edu</a:t>
            </a:r>
            <a:endParaRPr lang="en-US" dirty="0"/>
          </a:p>
          <a:p>
            <a:r>
              <a:rPr lang="en-US" dirty="0"/>
              <a:t>(304) 696-2861</a:t>
            </a:r>
          </a:p>
        </p:txBody>
      </p:sp>
      <p:sp>
        <p:nvSpPr>
          <p:cNvPr id="8" name="TextBox 7">
            <a:extLst>
              <a:ext uri="{FF2B5EF4-FFF2-40B4-BE49-F238E27FC236}">
                <a16:creationId xmlns:a16="http://schemas.microsoft.com/office/drawing/2014/main" id="{DA74F097-61BA-8778-44D1-B355C9F97866}"/>
              </a:ext>
            </a:extLst>
          </p:cNvPr>
          <p:cNvSpPr txBox="1"/>
          <p:nvPr/>
        </p:nvSpPr>
        <p:spPr>
          <a:xfrm>
            <a:off x="2538664" y="719589"/>
            <a:ext cx="8552917" cy="1938992"/>
          </a:xfrm>
          <a:prstGeom prst="rect">
            <a:avLst/>
          </a:prstGeom>
          <a:noFill/>
        </p:spPr>
        <p:txBody>
          <a:bodyPr wrap="square" rtlCol="0">
            <a:spAutoFit/>
          </a:bodyPr>
          <a:lstStyle/>
          <a:p>
            <a:pPr algn="ctr"/>
            <a:r>
              <a:rPr lang="en-US" sz="6000" dirty="0">
                <a:solidFill>
                  <a:srgbClr val="002060"/>
                </a:solidFill>
                <a:latin typeface="Unbounded" panose="020B0604020202020204" charset="0"/>
              </a:rPr>
              <a:t>Thank you!</a:t>
            </a:r>
          </a:p>
          <a:p>
            <a:pPr algn="ctr"/>
            <a:r>
              <a:rPr lang="en-US" sz="6000" dirty="0">
                <a:solidFill>
                  <a:srgbClr val="002060"/>
                </a:solidFill>
                <a:latin typeface="Unbounded" panose="020B0604020202020204" charset="0"/>
              </a:rPr>
              <a:t>Questions? </a:t>
            </a:r>
          </a:p>
        </p:txBody>
      </p:sp>
    </p:spTree>
    <p:extLst>
      <p:ext uri="{BB962C8B-B14F-4D97-AF65-F5344CB8AC3E}">
        <p14:creationId xmlns:p14="http://schemas.microsoft.com/office/powerpoint/2010/main" val="2799172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DA280-1075-6587-64FD-EBA0261A4E65}"/>
              </a:ext>
            </a:extLst>
          </p:cNvPr>
          <p:cNvSpPr>
            <a:spLocks noGrp="1"/>
          </p:cNvSpPr>
          <p:nvPr>
            <p:ph type="title"/>
          </p:nvPr>
        </p:nvSpPr>
        <p:spPr>
          <a:xfrm>
            <a:off x="200800" y="144574"/>
            <a:ext cx="11931200" cy="2432366"/>
          </a:xfrm>
        </p:spPr>
        <p:txBody>
          <a:bodyPr>
            <a:normAutofit fontScale="90000"/>
          </a:bodyPr>
          <a:lstStyle/>
          <a:p>
            <a:r>
              <a:rPr lang="en-US" sz="4400" b="1" dirty="0">
                <a:solidFill>
                  <a:srgbClr val="002060"/>
                </a:solidFill>
                <a:latin typeface="Unbounded" panose="020B0604020202020204" charset="0"/>
              </a:rPr>
              <a:t>Marshall University College of Education and Professional Development (COEPD) Advising Protocol</a:t>
            </a:r>
            <a:br>
              <a:rPr lang="en-US" sz="1600" b="1" dirty="0"/>
            </a:br>
            <a:endParaRPr lang="en-US" sz="4000" dirty="0"/>
          </a:p>
        </p:txBody>
      </p:sp>
      <p:pic>
        <p:nvPicPr>
          <p:cNvPr id="19" name="Picture 18">
            <a:extLst>
              <a:ext uri="{FF2B5EF4-FFF2-40B4-BE49-F238E27FC236}">
                <a16:creationId xmlns:a16="http://schemas.microsoft.com/office/drawing/2014/main" id="{59B7BF9D-03D0-6E73-3891-84C9F6250E50}"/>
              </a:ext>
            </a:extLst>
          </p:cNvPr>
          <p:cNvPicPr>
            <a:picLocks noChangeAspect="1"/>
          </p:cNvPicPr>
          <p:nvPr/>
        </p:nvPicPr>
        <p:blipFill>
          <a:blip r:embed="rId2"/>
          <a:stretch>
            <a:fillRect/>
          </a:stretch>
        </p:blipFill>
        <p:spPr>
          <a:xfrm>
            <a:off x="3173650" y="2229600"/>
            <a:ext cx="7307316" cy="6012913"/>
          </a:xfrm>
          <a:prstGeom prst="rect">
            <a:avLst/>
          </a:prstGeom>
        </p:spPr>
      </p:pic>
    </p:spTree>
    <p:extLst>
      <p:ext uri="{BB962C8B-B14F-4D97-AF65-F5344CB8AC3E}">
        <p14:creationId xmlns:p14="http://schemas.microsoft.com/office/powerpoint/2010/main" val="3123688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06769" y="799525"/>
            <a:ext cx="6956822" cy="708779"/>
          </a:xfrm>
          <a:prstGeom prst="rect">
            <a:avLst/>
          </a:prstGeom>
          <a:noFill/>
          <a:ln/>
        </p:spPr>
        <p:txBody>
          <a:bodyPr wrap="none" lIns="0" tIns="0" rIns="0" bIns="0" rtlCol="0" anchor="t"/>
          <a:lstStyle/>
          <a:p>
            <a:pPr marL="0" indent="0">
              <a:lnSpc>
                <a:spcPts val="5550"/>
              </a:lnSpc>
              <a:buNone/>
            </a:pPr>
            <a:r>
              <a:rPr lang="en-US" sz="4450" b="1" dirty="0">
                <a:solidFill>
                  <a:srgbClr val="333F70"/>
                </a:solidFill>
                <a:latin typeface="Unbounded" pitchFamily="34" charset="0"/>
                <a:ea typeface="Unbounded" pitchFamily="34" charset="-122"/>
                <a:cs typeface="Unbounded" pitchFamily="34" charset="-120"/>
              </a:rPr>
              <a:t>Advising Pre-COVID</a:t>
            </a:r>
            <a:endParaRPr lang="en-US" sz="4450" dirty="0"/>
          </a:p>
        </p:txBody>
      </p:sp>
      <p:sp>
        <p:nvSpPr>
          <p:cNvPr id="4" name="Shape 1"/>
          <p:cNvSpPr/>
          <p:nvPr/>
        </p:nvSpPr>
        <p:spPr>
          <a:xfrm>
            <a:off x="6280190" y="2592348"/>
            <a:ext cx="510302" cy="510302"/>
          </a:xfrm>
          <a:prstGeom prst="roundRect">
            <a:avLst>
              <a:gd name="adj" fmla="val 18669"/>
            </a:avLst>
          </a:prstGeom>
          <a:solidFill>
            <a:srgbClr val="D6F5EE"/>
          </a:solidFill>
          <a:ln w="7620">
            <a:solidFill>
              <a:srgbClr val="BCDBD4"/>
            </a:solidFill>
            <a:prstDash val="solid"/>
          </a:ln>
        </p:spPr>
        <p:txBody>
          <a:bodyPr/>
          <a:lstStyle/>
          <a:p>
            <a:endParaRPr lang="en-US"/>
          </a:p>
        </p:txBody>
      </p:sp>
      <p:sp>
        <p:nvSpPr>
          <p:cNvPr id="5" name="Text 2"/>
          <p:cNvSpPr/>
          <p:nvPr/>
        </p:nvSpPr>
        <p:spPr>
          <a:xfrm>
            <a:off x="6446877" y="2677358"/>
            <a:ext cx="176927" cy="340281"/>
          </a:xfrm>
          <a:prstGeom prst="rect">
            <a:avLst/>
          </a:prstGeom>
          <a:noFill/>
          <a:ln/>
        </p:spPr>
        <p:txBody>
          <a:bodyPr wrap="none" lIns="0" tIns="0" rIns="0" bIns="0" rtlCol="0" anchor="t"/>
          <a:lstStyle/>
          <a:p>
            <a:pPr marL="0" indent="0" algn="ctr">
              <a:lnSpc>
                <a:spcPts val="2650"/>
              </a:lnSpc>
              <a:buNone/>
            </a:pPr>
            <a:r>
              <a:rPr lang="en-US" sz="2650" b="1" dirty="0">
                <a:solidFill>
                  <a:srgbClr val="333F70"/>
                </a:solidFill>
                <a:latin typeface="Unbounded" pitchFamily="34" charset="0"/>
                <a:ea typeface="Unbounded" pitchFamily="34" charset="-122"/>
                <a:cs typeface="Unbounded" pitchFamily="34" charset="-120"/>
              </a:rPr>
              <a:t>1</a:t>
            </a:r>
            <a:endParaRPr lang="en-US" sz="2650" dirty="0"/>
          </a:p>
        </p:txBody>
      </p:sp>
      <p:sp>
        <p:nvSpPr>
          <p:cNvPr id="6" name="Text 3"/>
          <p:cNvSpPr/>
          <p:nvPr/>
        </p:nvSpPr>
        <p:spPr>
          <a:xfrm>
            <a:off x="7017306" y="2592348"/>
            <a:ext cx="2927747" cy="708660"/>
          </a:xfrm>
          <a:prstGeom prst="rect">
            <a:avLst/>
          </a:prstGeom>
          <a:noFill/>
          <a:ln/>
        </p:spPr>
        <p:txBody>
          <a:bodyPr wrap="square" lIns="0" tIns="0" rIns="0" bIns="0" rtlCol="0" anchor="t"/>
          <a:lstStyle/>
          <a:p>
            <a:pPr marL="0" indent="0">
              <a:lnSpc>
                <a:spcPts val="2750"/>
              </a:lnSpc>
              <a:buNone/>
            </a:pPr>
            <a:r>
              <a:rPr lang="en-US" dirty="0">
                <a:solidFill>
                  <a:srgbClr val="333F70"/>
                </a:solidFill>
                <a:latin typeface="Unbounded" pitchFamily="34" charset="0"/>
                <a:ea typeface="Unbounded" pitchFamily="34" charset="-122"/>
                <a:cs typeface="Unbounded" pitchFamily="34" charset="-120"/>
              </a:rPr>
              <a:t>T</a:t>
            </a:r>
            <a:r>
              <a:rPr lang="en-US" b="1" dirty="0">
                <a:solidFill>
                  <a:srgbClr val="333F70"/>
                </a:solidFill>
                <a:latin typeface="Unbounded" pitchFamily="34" charset="0"/>
                <a:ea typeface="Unbounded" pitchFamily="34" charset="-122"/>
                <a:cs typeface="Unbounded" pitchFamily="34" charset="-120"/>
              </a:rPr>
              <a:t>raditional, Face-to-Face Advising Model </a:t>
            </a:r>
            <a:endParaRPr lang="en-US" dirty="0"/>
          </a:p>
        </p:txBody>
      </p:sp>
      <p:sp>
        <p:nvSpPr>
          <p:cNvPr id="7" name="Text 4"/>
          <p:cNvSpPr/>
          <p:nvPr/>
        </p:nvSpPr>
        <p:spPr>
          <a:xfrm>
            <a:off x="7017306" y="3437096"/>
            <a:ext cx="2927747" cy="1088708"/>
          </a:xfrm>
          <a:prstGeom prst="rect">
            <a:avLst/>
          </a:prstGeom>
          <a:noFill/>
          <a:ln/>
        </p:spPr>
        <p:txBody>
          <a:bodyPr wrap="square" lIns="0" tIns="0" rIns="0" bIns="0" rtlCol="0" anchor="t"/>
          <a:lstStyle/>
          <a:p>
            <a:pPr marL="0" indent="0">
              <a:lnSpc>
                <a:spcPts val="2850"/>
              </a:lnSpc>
              <a:buNone/>
            </a:pPr>
            <a:endParaRPr lang="en-US" sz="1750" dirty="0"/>
          </a:p>
        </p:txBody>
      </p:sp>
      <p:sp>
        <p:nvSpPr>
          <p:cNvPr id="8" name="Shape 5"/>
          <p:cNvSpPr/>
          <p:nvPr/>
        </p:nvSpPr>
        <p:spPr>
          <a:xfrm>
            <a:off x="10171867" y="2592348"/>
            <a:ext cx="510302" cy="510302"/>
          </a:xfrm>
          <a:prstGeom prst="roundRect">
            <a:avLst>
              <a:gd name="adj" fmla="val 18669"/>
            </a:avLst>
          </a:prstGeom>
          <a:solidFill>
            <a:srgbClr val="D6F5EE"/>
          </a:solidFill>
          <a:ln w="7620">
            <a:solidFill>
              <a:srgbClr val="BCDBD4"/>
            </a:solidFill>
            <a:prstDash val="solid"/>
          </a:ln>
        </p:spPr>
        <p:txBody>
          <a:bodyPr/>
          <a:lstStyle/>
          <a:p>
            <a:endParaRPr lang="en-US"/>
          </a:p>
        </p:txBody>
      </p:sp>
      <p:sp>
        <p:nvSpPr>
          <p:cNvPr id="9" name="Text 6"/>
          <p:cNvSpPr/>
          <p:nvPr/>
        </p:nvSpPr>
        <p:spPr>
          <a:xfrm>
            <a:off x="10284976" y="2677358"/>
            <a:ext cx="284083" cy="340281"/>
          </a:xfrm>
          <a:prstGeom prst="rect">
            <a:avLst/>
          </a:prstGeom>
          <a:noFill/>
          <a:ln/>
        </p:spPr>
        <p:txBody>
          <a:bodyPr wrap="none" lIns="0" tIns="0" rIns="0" bIns="0" rtlCol="0" anchor="t"/>
          <a:lstStyle/>
          <a:p>
            <a:pPr marL="0" indent="0" algn="ctr">
              <a:lnSpc>
                <a:spcPts val="2650"/>
              </a:lnSpc>
              <a:buNone/>
            </a:pPr>
            <a:r>
              <a:rPr lang="en-US" sz="2650" b="1" dirty="0">
                <a:solidFill>
                  <a:srgbClr val="333F70"/>
                </a:solidFill>
                <a:latin typeface="Unbounded" pitchFamily="34" charset="0"/>
                <a:ea typeface="Unbounded" pitchFamily="34" charset="-122"/>
                <a:cs typeface="Unbounded" pitchFamily="34" charset="-120"/>
              </a:rPr>
              <a:t>2</a:t>
            </a:r>
            <a:endParaRPr lang="en-US" sz="2650" dirty="0"/>
          </a:p>
        </p:txBody>
      </p:sp>
      <p:sp>
        <p:nvSpPr>
          <p:cNvPr id="10" name="Text 7"/>
          <p:cNvSpPr/>
          <p:nvPr/>
        </p:nvSpPr>
        <p:spPr>
          <a:xfrm>
            <a:off x="10908983" y="2592348"/>
            <a:ext cx="2859762" cy="354330"/>
          </a:xfrm>
          <a:prstGeom prst="rect">
            <a:avLst/>
          </a:prstGeom>
          <a:noFill/>
          <a:ln/>
        </p:spPr>
        <p:txBody>
          <a:bodyPr wrap="none" lIns="0" tIns="0" rIns="0" bIns="0" rtlCol="0" anchor="t"/>
          <a:lstStyle/>
          <a:p>
            <a:pPr marL="0" indent="0">
              <a:lnSpc>
                <a:spcPts val="2750"/>
              </a:lnSpc>
              <a:buNone/>
            </a:pPr>
            <a:r>
              <a:rPr lang="en-US" sz="2200" b="1" dirty="0">
                <a:solidFill>
                  <a:srgbClr val="333F70"/>
                </a:solidFill>
                <a:latin typeface="Unbounded" pitchFamily="34" charset="0"/>
                <a:ea typeface="Unbounded" pitchFamily="34" charset="-122"/>
                <a:cs typeface="Unbounded" pitchFamily="34" charset="-120"/>
              </a:rPr>
              <a:t>Paper-Based </a:t>
            </a:r>
          </a:p>
          <a:p>
            <a:pPr marL="0" indent="0">
              <a:lnSpc>
                <a:spcPts val="2750"/>
              </a:lnSpc>
              <a:buNone/>
            </a:pPr>
            <a:r>
              <a:rPr lang="en-US" sz="2200" b="1" dirty="0">
                <a:solidFill>
                  <a:srgbClr val="333F70"/>
                </a:solidFill>
                <a:latin typeface="Unbounded" pitchFamily="34" charset="0"/>
                <a:ea typeface="Unbounded" pitchFamily="34" charset="-122"/>
                <a:cs typeface="Unbounded" pitchFamily="34" charset="-120"/>
              </a:rPr>
              <a:t>Systems</a:t>
            </a:r>
            <a:endParaRPr lang="en-US" sz="2200" dirty="0"/>
          </a:p>
        </p:txBody>
      </p:sp>
      <p:sp>
        <p:nvSpPr>
          <p:cNvPr id="11" name="Text 8"/>
          <p:cNvSpPr/>
          <p:nvPr/>
        </p:nvSpPr>
        <p:spPr>
          <a:xfrm>
            <a:off x="10908983" y="3082766"/>
            <a:ext cx="2927747" cy="1088708"/>
          </a:xfrm>
          <a:prstGeom prst="rect">
            <a:avLst/>
          </a:prstGeom>
          <a:noFill/>
          <a:ln/>
        </p:spPr>
        <p:txBody>
          <a:bodyPr wrap="square" lIns="0" tIns="0" rIns="0" bIns="0" rtlCol="0" anchor="t"/>
          <a:lstStyle/>
          <a:p>
            <a:pPr marL="0" indent="0">
              <a:lnSpc>
                <a:spcPts val="2850"/>
              </a:lnSpc>
              <a:buNone/>
            </a:pPr>
            <a:endParaRPr lang="en-US" sz="1750" dirty="0"/>
          </a:p>
        </p:txBody>
      </p:sp>
      <p:sp>
        <p:nvSpPr>
          <p:cNvPr id="12" name="Shape 9"/>
          <p:cNvSpPr/>
          <p:nvPr/>
        </p:nvSpPr>
        <p:spPr>
          <a:xfrm>
            <a:off x="6280190" y="5007769"/>
            <a:ext cx="510302" cy="510302"/>
          </a:xfrm>
          <a:prstGeom prst="roundRect">
            <a:avLst>
              <a:gd name="adj" fmla="val 18669"/>
            </a:avLst>
          </a:prstGeom>
          <a:solidFill>
            <a:srgbClr val="D6F5EE"/>
          </a:solidFill>
          <a:ln w="7620">
            <a:solidFill>
              <a:srgbClr val="BCDBD4"/>
            </a:solidFill>
            <a:prstDash val="solid"/>
          </a:ln>
        </p:spPr>
        <p:txBody>
          <a:bodyPr/>
          <a:lstStyle/>
          <a:p>
            <a:endParaRPr lang="en-US"/>
          </a:p>
        </p:txBody>
      </p:sp>
      <p:sp>
        <p:nvSpPr>
          <p:cNvPr id="13" name="Text 10"/>
          <p:cNvSpPr/>
          <p:nvPr/>
        </p:nvSpPr>
        <p:spPr>
          <a:xfrm>
            <a:off x="6392585" y="5092779"/>
            <a:ext cx="285512" cy="340281"/>
          </a:xfrm>
          <a:prstGeom prst="rect">
            <a:avLst/>
          </a:prstGeom>
          <a:noFill/>
          <a:ln/>
        </p:spPr>
        <p:txBody>
          <a:bodyPr wrap="none" lIns="0" tIns="0" rIns="0" bIns="0" rtlCol="0" anchor="t"/>
          <a:lstStyle/>
          <a:p>
            <a:pPr marL="0" indent="0" algn="ctr">
              <a:lnSpc>
                <a:spcPts val="2650"/>
              </a:lnSpc>
              <a:buNone/>
            </a:pPr>
            <a:r>
              <a:rPr lang="en-US" sz="2650" b="1" dirty="0">
                <a:solidFill>
                  <a:srgbClr val="333F70"/>
                </a:solidFill>
                <a:latin typeface="Unbounded" pitchFamily="34" charset="0"/>
                <a:ea typeface="Unbounded" pitchFamily="34" charset="-122"/>
                <a:cs typeface="Unbounded" pitchFamily="34" charset="-120"/>
              </a:rPr>
              <a:t>3</a:t>
            </a:r>
            <a:endParaRPr lang="en-US" sz="2650" dirty="0"/>
          </a:p>
        </p:txBody>
      </p:sp>
      <p:sp>
        <p:nvSpPr>
          <p:cNvPr id="14" name="Text 11"/>
          <p:cNvSpPr/>
          <p:nvPr/>
        </p:nvSpPr>
        <p:spPr>
          <a:xfrm>
            <a:off x="7017306" y="5007769"/>
            <a:ext cx="2927747" cy="708660"/>
          </a:xfrm>
          <a:prstGeom prst="rect">
            <a:avLst/>
          </a:prstGeom>
          <a:noFill/>
          <a:ln/>
        </p:spPr>
        <p:txBody>
          <a:bodyPr wrap="square" lIns="0" tIns="0" rIns="0" bIns="0" rtlCol="0" anchor="t"/>
          <a:lstStyle/>
          <a:p>
            <a:pPr marL="0" indent="0">
              <a:lnSpc>
                <a:spcPts val="2750"/>
              </a:lnSpc>
              <a:buNone/>
            </a:pPr>
            <a:r>
              <a:rPr lang="en-US" sz="2200" b="1" dirty="0">
                <a:solidFill>
                  <a:srgbClr val="333F70"/>
                </a:solidFill>
                <a:latin typeface="Unbounded" pitchFamily="34" charset="0"/>
              </a:rPr>
              <a:t>Limited Flexibility</a:t>
            </a:r>
            <a:endParaRPr lang="en-US" sz="2200" dirty="0"/>
          </a:p>
        </p:txBody>
      </p:sp>
      <p:sp>
        <p:nvSpPr>
          <p:cNvPr id="15" name="Text 12"/>
          <p:cNvSpPr/>
          <p:nvPr/>
        </p:nvSpPr>
        <p:spPr>
          <a:xfrm>
            <a:off x="7017306" y="5852517"/>
            <a:ext cx="2927747" cy="1088708"/>
          </a:xfrm>
          <a:prstGeom prst="rect">
            <a:avLst/>
          </a:prstGeom>
          <a:noFill/>
          <a:ln/>
        </p:spPr>
        <p:txBody>
          <a:bodyPr wrap="square" lIns="0" tIns="0" rIns="0" bIns="0" rtlCol="0" anchor="t"/>
          <a:lstStyle/>
          <a:p>
            <a:pPr marL="0" indent="0">
              <a:lnSpc>
                <a:spcPts val="2850"/>
              </a:lnSpc>
              <a:buNone/>
            </a:pPr>
            <a:endParaRPr lang="en-US" sz="1750" dirty="0"/>
          </a:p>
        </p:txBody>
      </p:sp>
      <p:sp>
        <p:nvSpPr>
          <p:cNvPr id="19" name="Text 16"/>
          <p:cNvSpPr/>
          <p:nvPr/>
        </p:nvSpPr>
        <p:spPr>
          <a:xfrm>
            <a:off x="10908983" y="5852517"/>
            <a:ext cx="2927747" cy="1088708"/>
          </a:xfrm>
          <a:prstGeom prst="rect">
            <a:avLst/>
          </a:prstGeom>
          <a:noFill/>
          <a:ln/>
        </p:spPr>
        <p:txBody>
          <a:bodyPr wrap="square" lIns="0" tIns="0" rIns="0" bIns="0" rtlCol="0" anchor="t"/>
          <a:lstStyle/>
          <a:p>
            <a:pPr marL="0" indent="0">
              <a:lnSpc>
                <a:spcPts val="2850"/>
              </a:lnSpc>
              <a:buNone/>
            </a:pPr>
            <a:endParaRPr lang="en-US" sz="1750" dirty="0"/>
          </a:p>
        </p:txBody>
      </p:sp>
      <p:sp>
        <p:nvSpPr>
          <p:cNvPr id="21" name="TextBox 20">
            <a:extLst>
              <a:ext uri="{FF2B5EF4-FFF2-40B4-BE49-F238E27FC236}">
                <a16:creationId xmlns:a16="http://schemas.microsoft.com/office/drawing/2014/main" id="{609175B4-A34D-2DA3-B1BA-F988F7414FAA}"/>
              </a:ext>
            </a:extLst>
          </p:cNvPr>
          <p:cNvSpPr txBox="1"/>
          <p:nvPr/>
        </p:nvSpPr>
        <p:spPr>
          <a:xfrm>
            <a:off x="6926399" y="3316545"/>
            <a:ext cx="2927747" cy="1384995"/>
          </a:xfrm>
          <a:prstGeom prst="rect">
            <a:avLst/>
          </a:prstGeom>
          <a:noFill/>
        </p:spPr>
        <p:txBody>
          <a:bodyPr wrap="square">
            <a:spAutoFit/>
          </a:bodyPr>
          <a:lstStyle/>
          <a:p>
            <a:r>
              <a:rPr lang="en-US" sz="1400" dirty="0"/>
              <a:t>Before the pandemic, advising was primarily conducted in-person by a faculty advisor allowing for more personalized interactions and deeper engagement.</a:t>
            </a:r>
          </a:p>
        </p:txBody>
      </p:sp>
      <p:sp>
        <p:nvSpPr>
          <p:cNvPr id="23" name="TextBox 22">
            <a:extLst>
              <a:ext uri="{FF2B5EF4-FFF2-40B4-BE49-F238E27FC236}">
                <a16:creationId xmlns:a16="http://schemas.microsoft.com/office/drawing/2014/main" id="{7261488C-4930-E750-B14B-4B43319C7A76}"/>
              </a:ext>
            </a:extLst>
          </p:cNvPr>
          <p:cNvSpPr txBox="1"/>
          <p:nvPr/>
        </p:nvSpPr>
        <p:spPr>
          <a:xfrm>
            <a:off x="7051071" y="5420062"/>
            <a:ext cx="2678401" cy="1384995"/>
          </a:xfrm>
          <a:prstGeom prst="rect">
            <a:avLst/>
          </a:prstGeom>
          <a:noFill/>
        </p:spPr>
        <p:txBody>
          <a:bodyPr wrap="square">
            <a:spAutoFit/>
          </a:bodyPr>
          <a:lstStyle/>
          <a:p>
            <a:r>
              <a:rPr lang="en-US" sz="1400" dirty="0"/>
              <a:t>Students were rarely advised outside of office hours. Often times faculty members posted sign-up sheets outside of their office door to schedule appointments. </a:t>
            </a:r>
          </a:p>
        </p:txBody>
      </p:sp>
      <p:sp>
        <p:nvSpPr>
          <p:cNvPr id="26" name="TextBox 25">
            <a:extLst>
              <a:ext uri="{FF2B5EF4-FFF2-40B4-BE49-F238E27FC236}">
                <a16:creationId xmlns:a16="http://schemas.microsoft.com/office/drawing/2014/main" id="{8A022C1C-BC92-8B43-D1CA-606A5944D52E}"/>
              </a:ext>
            </a:extLst>
          </p:cNvPr>
          <p:cNvSpPr txBox="1"/>
          <p:nvPr/>
        </p:nvSpPr>
        <p:spPr>
          <a:xfrm>
            <a:off x="10874990" y="3302205"/>
            <a:ext cx="2927747" cy="954107"/>
          </a:xfrm>
          <a:prstGeom prst="rect">
            <a:avLst/>
          </a:prstGeom>
          <a:noFill/>
        </p:spPr>
        <p:txBody>
          <a:bodyPr wrap="square">
            <a:spAutoFit/>
          </a:bodyPr>
          <a:lstStyle/>
          <a:p>
            <a:r>
              <a:rPr lang="en-US" sz="1400" dirty="0"/>
              <a:t>Curriculum sheets and four-year plans were hard copy and typically required in person signatures.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646748" y="384102"/>
            <a:ext cx="8016002" cy="708779"/>
          </a:xfrm>
          <a:prstGeom prst="rect">
            <a:avLst/>
          </a:prstGeom>
          <a:noFill/>
          <a:ln/>
        </p:spPr>
        <p:txBody>
          <a:bodyPr wrap="none" lIns="0" tIns="0" rIns="0" bIns="0" rtlCol="0" anchor="t"/>
          <a:lstStyle/>
          <a:p>
            <a:pPr marL="0" indent="0">
              <a:lnSpc>
                <a:spcPts val="5550"/>
              </a:lnSpc>
              <a:buNone/>
            </a:pPr>
            <a:r>
              <a:rPr lang="en-US" sz="4450" b="1" dirty="0">
                <a:solidFill>
                  <a:srgbClr val="333F70"/>
                </a:solidFill>
                <a:latin typeface="Unbounded" pitchFamily="34" charset="0"/>
                <a:ea typeface="Unbounded" pitchFamily="34" charset="-122"/>
                <a:cs typeface="Unbounded" pitchFamily="34" charset="-120"/>
              </a:rPr>
              <a:t>Advising during COVID</a:t>
            </a:r>
            <a:endParaRPr lang="en-US" sz="4450" dirty="0"/>
          </a:p>
        </p:txBody>
      </p:sp>
      <p:sp>
        <p:nvSpPr>
          <p:cNvPr id="3" name="Text 1"/>
          <p:cNvSpPr/>
          <p:nvPr/>
        </p:nvSpPr>
        <p:spPr>
          <a:xfrm>
            <a:off x="646748" y="1498759"/>
            <a:ext cx="2983944" cy="354330"/>
          </a:xfrm>
          <a:prstGeom prst="rect">
            <a:avLst/>
          </a:prstGeom>
          <a:noFill/>
          <a:ln/>
        </p:spPr>
        <p:txBody>
          <a:bodyPr wrap="none" lIns="0" tIns="0" rIns="0" bIns="0" rtlCol="0" anchor="t"/>
          <a:lstStyle/>
          <a:p>
            <a:pPr marL="0" indent="0">
              <a:lnSpc>
                <a:spcPts val="2750"/>
              </a:lnSpc>
              <a:buNone/>
            </a:pPr>
            <a:r>
              <a:rPr lang="en-US" sz="2000" b="1" dirty="0">
                <a:solidFill>
                  <a:srgbClr val="333F70"/>
                </a:solidFill>
                <a:latin typeface="Unbounded" pitchFamily="34" charset="0"/>
                <a:ea typeface="Unbounded" pitchFamily="34" charset="-122"/>
                <a:cs typeface="Unbounded" pitchFamily="34" charset="-120"/>
              </a:rPr>
              <a:t>Transition to Virtual Advising</a:t>
            </a:r>
            <a:endParaRPr lang="en-US" sz="2000" dirty="0"/>
          </a:p>
        </p:txBody>
      </p:sp>
      <p:sp>
        <p:nvSpPr>
          <p:cNvPr id="4" name="Text 2"/>
          <p:cNvSpPr/>
          <p:nvPr/>
        </p:nvSpPr>
        <p:spPr>
          <a:xfrm>
            <a:off x="646748" y="1863905"/>
            <a:ext cx="3978116" cy="1814513"/>
          </a:xfrm>
          <a:prstGeom prst="rect">
            <a:avLst/>
          </a:prstGeom>
          <a:noFill/>
          <a:ln/>
        </p:spPr>
        <p:txBody>
          <a:bodyPr wrap="square" lIns="0" tIns="0" rIns="0" bIns="0" rtlCol="0" anchor="t"/>
          <a:lstStyle/>
          <a:p>
            <a:pPr marL="0" indent="0">
              <a:lnSpc>
                <a:spcPts val="2850"/>
              </a:lnSpc>
              <a:buNone/>
            </a:pPr>
            <a:endParaRPr lang="en-US" sz="1750" dirty="0"/>
          </a:p>
        </p:txBody>
      </p:sp>
      <p:sp>
        <p:nvSpPr>
          <p:cNvPr id="5" name="Text 3"/>
          <p:cNvSpPr/>
          <p:nvPr/>
        </p:nvSpPr>
        <p:spPr>
          <a:xfrm>
            <a:off x="646748" y="3191909"/>
            <a:ext cx="3371236" cy="354330"/>
          </a:xfrm>
          <a:prstGeom prst="rect">
            <a:avLst/>
          </a:prstGeom>
          <a:noFill/>
          <a:ln/>
        </p:spPr>
        <p:txBody>
          <a:bodyPr wrap="none" lIns="0" tIns="0" rIns="0" bIns="0" rtlCol="0" anchor="t"/>
          <a:lstStyle/>
          <a:p>
            <a:pPr marL="0" indent="0">
              <a:lnSpc>
                <a:spcPts val="2750"/>
              </a:lnSpc>
              <a:buNone/>
            </a:pPr>
            <a:r>
              <a:rPr lang="en-US" sz="2000" b="1" dirty="0">
                <a:solidFill>
                  <a:srgbClr val="333F70"/>
                </a:solidFill>
                <a:latin typeface="Unbounded" pitchFamily="34" charset="0"/>
              </a:rPr>
              <a:t>Adapting to New Technologies </a:t>
            </a:r>
            <a:endParaRPr lang="en-US" sz="2000" dirty="0"/>
          </a:p>
        </p:txBody>
      </p:sp>
      <p:sp>
        <p:nvSpPr>
          <p:cNvPr id="6" name="Text 4"/>
          <p:cNvSpPr/>
          <p:nvPr/>
        </p:nvSpPr>
        <p:spPr>
          <a:xfrm>
            <a:off x="646748" y="4449442"/>
            <a:ext cx="3978116" cy="725805"/>
          </a:xfrm>
          <a:prstGeom prst="rect">
            <a:avLst/>
          </a:prstGeom>
          <a:noFill/>
          <a:ln/>
        </p:spPr>
        <p:txBody>
          <a:bodyPr wrap="square" lIns="0" tIns="0" rIns="0" bIns="0" rtlCol="0" anchor="t"/>
          <a:lstStyle/>
          <a:p>
            <a:pPr marL="0" indent="0">
              <a:lnSpc>
                <a:spcPts val="2850"/>
              </a:lnSpc>
              <a:buNone/>
            </a:pPr>
            <a:endParaRPr lang="en-US" sz="1750" dirty="0"/>
          </a:p>
        </p:txBody>
      </p:sp>
      <p:sp>
        <p:nvSpPr>
          <p:cNvPr id="7" name="Text 5"/>
          <p:cNvSpPr/>
          <p:nvPr/>
        </p:nvSpPr>
        <p:spPr>
          <a:xfrm>
            <a:off x="646748" y="5230693"/>
            <a:ext cx="3160128" cy="354330"/>
          </a:xfrm>
          <a:prstGeom prst="rect">
            <a:avLst/>
          </a:prstGeom>
          <a:noFill/>
          <a:ln/>
        </p:spPr>
        <p:txBody>
          <a:bodyPr wrap="none" lIns="0" tIns="0" rIns="0" bIns="0" rtlCol="0" anchor="t"/>
          <a:lstStyle/>
          <a:p>
            <a:pPr marL="0" indent="0">
              <a:lnSpc>
                <a:spcPts val="2750"/>
              </a:lnSpc>
              <a:buNone/>
            </a:pPr>
            <a:r>
              <a:rPr lang="en-US" sz="2000" b="1" dirty="0">
                <a:solidFill>
                  <a:srgbClr val="333F70"/>
                </a:solidFill>
                <a:latin typeface="Unbounded" pitchFamily="34" charset="0"/>
              </a:rPr>
              <a:t>Challenges and Opportunities</a:t>
            </a:r>
            <a:endParaRPr lang="en-US" sz="2000" dirty="0"/>
          </a:p>
        </p:txBody>
      </p:sp>
      <p:sp>
        <p:nvSpPr>
          <p:cNvPr id="8" name="Text 6"/>
          <p:cNvSpPr/>
          <p:nvPr/>
        </p:nvSpPr>
        <p:spPr>
          <a:xfrm>
            <a:off x="646748" y="6005036"/>
            <a:ext cx="3978116" cy="1451610"/>
          </a:xfrm>
          <a:prstGeom prst="rect">
            <a:avLst/>
          </a:prstGeom>
          <a:noFill/>
          <a:ln/>
        </p:spPr>
        <p:txBody>
          <a:bodyPr wrap="square" lIns="0" tIns="0" rIns="0" bIns="0" rtlCol="0" anchor="t"/>
          <a:lstStyle/>
          <a:p>
            <a:pPr marL="0" indent="0">
              <a:lnSpc>
                <a:spcPts val="2850"/>
              </a:lnSpc>
              <a:buNone/>
            </a:pPr>
            <a:endParaRPr lang="en-US" sz="1750" dirty="0"/>
          </a:p>
        </p:txBody>
      </p:sp>
      <p:pic>
        <p:nvPicPr>
          <p:cNvPr id="9" name="Picture 8">
            <a:extLst>
              <a:ext uri="{FF2B5EF4-FFF2-40B4-BE49-F238E27FC236}">
                <a16:creationId xmlns:a16="http://schemas.microsoft.com/office/drawing/2014/main" id="{64D38EA3-8F6C-7005-3C59-5B52F8597D68}"/>
              </a:ext>
            </a:extLst>
          </p:cNvPr>
          <p:cNvPicPr>
            <a:picLocks noChangeAspect="1"/>
          </p:cNvPicPr>
          <p:nvPr/>
        </p:nvPicPr>
        <p:blipFill>
          <a:blip r:embed="rId3"/>
          <a:stretch>
            <a:fillRect/>
          </a:stretch>
        </p:blipFill>
        <p:spPr>
          <a:xfrm>
            <a:off x="5604446" y="1207647"/>
            <a:ext cx="9015661" cy="6761746"/>
          </a:xfrm>
          <a:prstGeom prst="rect">
            <a:avLst/>
          </a:prstGeom>
        </p:spPr>
      </p:pic>
      <p:sp>
        <p:nvSpPr>
          <p:cNvPr id="11" name="TextBox 10">
            <a:extLst>
              <a:ext uri="{FF2B5EF4-FFF2-40B4-BE49-F238E27FC236}">
                <a16:creationId xmlns:a16="http://schemas.microsoft.com/office/drawing/2014/main" id="{8BE56FBC-C787-72FF-B8B0-C82B134BEFC6}"/>
              </a:ext>
            </a:extLst>
          </p:cNvPr>
          <p:cNvSpPr txBox="1"/>
          <p:nvPr/>
        </p:nvSpPr>
        <p:spPr>
          <a:xfrm>
            <a:off x="607148" y="1944214"/>
            <a:ext cx="4303800" cy="1077218"/>
          </a:xfrm>
          <a:prstGeom prst="rect">
            <a:avLst/>
          </a:prstGeom>
          <a:noFill/>
        </p:spPr>
        <p:txBody>
          <a:bodyPr wrap="square">
            <a:spAutoFit/>
          </a:bodyPr>
          <a:lstStyle/>
          <a:p>
            <a:r>
              <a:rPr lang="en-US" sz="1600" dirty="0">
                <a:solidFill>
                  <a:schemeClr val="bg2">
                    <a:lumMod val="25000"/>
                  </a:schemeClr>
                </a:solidFill>
                <a:latin typeface="Unbounded" panose="020B0604020202020204" charset="0"/>
              </a:rPr>
              <a:t>The pandemic necessitated a shift to virtual advising, utilizing platforms like Zoom, TEAMS, email and other online tools.</a:t>
            </a:r>
          </a:p>
        </p:txBody>
      </p:sp>
      <p:sp>
        <p:nvSpPr>
          <p:cNvPr id="13" name="TextBox 12">
            <a:extLst>
              <a:ext uri="{FF2B5EF4-FFF2-40B4-BE49-F238E27FC236}">
                <a16:creationId xmlns:a16="http://schemas.microsoft.com/office/drawing/2014/main" id="{5661F51F-AF5A-86E4-A172-FB1A593C2814}"/>
              </a:ext>
            </a:extLst>
          </p:cNvPr>
          <p:cNvSpPr txBox="1"/>
          <p:nvPr/>
        </p:nvSpPr>
        <p:spPr>
          <a:xfrm>
            <a:off x="646748" y="3511989"/>
            <a:ext cx="4057316" cy="1569660"/>
          </a:xfrm>
          <a:prstGeom prst="rect">
            <a:avLst/>
          </a:prstGeom>
          <a:noFill/>
        </p:spPr>
        <p:txBody>
          <a:bodyPr wrap="square">
            <a:spAutoFit/>
          </a:bodyPr>
          <a:lstStyle/>
          <a:p>
            <a:r>
              <a:rPr lang="en-US" sz="1600" dirty="0">
                <a:latin typeface="Unbounded" panose="020B0604020202020204" charset="0"/>
              </a:rPr>
              <a:t>Students, faculty, and advisors had to adapt to using online tools for communication and meetings, ensuring seamless interaction and information sharing.</a:t>
            </a:r>
          </a:p>
        </p:txBody>
      </p:sp>
      <p:sp>
        <p:nvSpPr>
          <p:cNvPr id="15" name="TextBox 14">
            <a:extLst>
              <a:ext uri="{FF2B5EF4-FFF2-40B4-BE49-F238E27FC236}">
                <a16:creationId xmlns:a16="http://schemas.microsoft.com/office/drawing/2014/main" id="{2CE05C1C-6763-5C9F-6360-C791AD0CA0A3}"/>
              </a:ext>
            </a:extLst>
          </p:cNvPr>
          <p:cNvSpPr txBox="1"/>
          <p:nvPr/>
        </p:nvSpPr>
        <p:spPr>
          <a:xfrm>
            <a:off x="607148" y="5572206"/>
            <a:ext cx="5071736" cy="2062103"/>
          </a:xfrm>
          <a:prstGeom prst="rect">
            <a:avLst/>
          </a:prstGeom>
          <a:noFill/>
        </p:spPr>
        <p:txBody>
          <a:bodyPr wrap="square">
            <a:spAutoFit/>
          </a:bodyPr>
          <a:lstStyle/>
          <a:p>
            <a:r>
              <a:rPr lang="en-US" sz="1600" dirty="0">
                <a:latin typeface="Unbounded" panose="020B0604020202020204" charset="0"/>
              </a:rPr>
              <a:t>While virtual advising presented challenges, it also opened new avenues for accessibility and flexibility, allowing for more convenient interactions. For clarity and consistency, all advisees in the COEPD were transferred to one academic advisor eliminating the faculty advisor.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3" name="Text 0"/>
          <p:cNvSpPr/>
          <p:nvPr/>
        </p:nvSpPr>
        <p:spPr>
          <a:xfrm>
            <a:off x="0" y="539206"/>
            <a:ext cx="13451599" cy="708779"/>
          </a:xfrm>
          <a:prstGeom prst="rect">
            <a:avLst/>
          </a:prstGeom>
          <a:noFill/>
          <a:ln/>
        </p:spPr>
        <p:txBody>
          <a:bodyPr wrap="none" lIns="0" tIns="0" rIns="0" bIns="0" rtlCol="0" anchor="t"/>
          <a:lstStyle/>
          <a:p>
            <a:pPr marL="0" indent="0" algn="ctr">
              <a:lnSpc>
                <a:spcPts val="5550"/>
              </a:lnSpc>
              <a:buNone/>
            </a:pPr>
            <a:r>
              <a:rPr lang="en-US" sz="4450" b="1" dirty="0">
                <a:solidFill>
                  <a:srgbClr val="333F70"/>
                </a:solidFill>
                <a:latin typeface="Unbounded" pitchFamily="34" charset="0"/>
                <a:ea typeface="Unbounded" pitchFamily="34" charset="-122"/>
                <a:cs typeface="Unbounded" pitchFamily="34" charset="-120"/>
              </a:rPr>
              <a:t>Advising Post-COVID</a:t>
            </a:r>
            <a:endParaRPr lang="en-US" sz="4450" dirty="0"/>
          </a:p>
        </p:txBody>
      </p:sp>
      <p:sp>
        <p:nvSpPr>
          <p:cNvPr id="4" name="Shape 1"/>
          <p:cNvSpPr/>
          <p:nvPr/>
        </p:nvSpPr>
        <p:spPr>
          <a:xfrm>
            <a:off x="793790" y="1937742"/>
            <a:ext cx="3664863" cy="2410897"/>
          </a:xfrm>
          <a:prstGeom prst="roundRect">
            <a:avLst>
              <a:gd name="adj" fmla="val 3952"/>
            </a:avLst>
          </a:prstGeom>
          <a:solidFill>
            <a:srgbClr val="D6F5EE"/>
          </a:solidFill>
          <a:ln w="7620">
            <a:solidFill>
              <a:srgbClr val="BCDBD4"/>
            </a:solidFill>
            <a:prstDash val="solid"/>
          </a:ln>
        </p:spPr>
        <p:txBody>
          <a:bodyPr/>
          <a:lstStyle/>
          <a:p>
            <a:endParaRPr lang="en-US" dirty="0"/>
          </a:p>
        </p:txBody>
      </p:sp>
      <p:sp>
        <p:nvSpPr>
          <p:cNvPr id="5" name="Text 2"/>
          <p:cNvSpPr/>
          <p:nvPr/>
        </p:nvSpPr>
        <p:spPr>
          <a:xfrm>
            <a:off x="1028224" y="2172176"/>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333F70"/>
                </a:solidFill>
                <a:latin typeface="Unbounded" pitchFamily="34" charset="0"/>
                <a:ea typeface="Unbounded" pitchFamily="34" charset="-122"/>
                <a:cs typeface="Unbounded" pitchFamily="34" charset="-120"/>
              </a:rPr>
              <a:t>Hybrid Model</a:t>
            </a:r>
            <a:endParaRPr lang="en-US" sz="2200" dirty="0"/>
          </a:p>
        </p:txBody>
      </p:sp>
      <p:sp>
        <p:nvSpPr>
          <p:cNvPr id="6" name="Text 3"/>
          <p:cNvSpPr/>
          <p:nvPr/>
        </p:nvSpPr>
        <p:spPr>
          <a:xfrm>
            <a:off x="998840" y="2540594"/>
            <a:ext cx="3195995" cy="1600617"/>
          </a:xfrm>
          <a:prstGeom prst="rect">
            <a:avLst/>
          </a:prstGeom>
          <a:noFill/>
          <a:ln/>
        </p:spPr>
        <p:txBody>
          <a:bodyPr wrap="square" lIns="0" tIns="0" rIns="0" bIns="0" rtlCol="0" anchor="t"/>
          <a:lstStyle/>
          <a:p>
            <a:pPr marL="0" indent="0">
              <a:lnSpc>
                <a:spcPts val="2850"/>
              </a:lnSpc>
              <a:spcAft>
                <a:spcPts val="600"/>
              </a:spcAft>
              <a:buNone/>
            </a:pPr>
            <a:r>
              <a:rPr lang="en-US" dirty="0">
                <a:solidFill>
                  <a:srgbClr val="333F70"/>
                </a:solidFill>
                <a:latin typeface="Open Sans" panose="020B0606030504020204" pitchFamily="34" charset="0"/>
                <a:ea typeface="Open Sans" panose="020B0606030504020204" pitchFamily="34" charset="0"/>
                <a:cs typeface="Open Sans" panose="020B0606030504020204" pitchFamily="34" charset="0"/>
              </a:rPr>
              <a:t>The COEPD adopted a hybrid approach to advising, incorporating both in-person and virtual options to cater to student needs.</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Shape 4"/>
          <p:cNvSpPr/>
          <p:nvPr/>
        </p:nvSpPr>
        <p:spPr>
          <a:xfrm>
            <a:off x="4685467" y="1937742"/>
            <a:ext cx="3664863" cy="2410897"/>
          </a:xfrm>
          <a:prstGeom prst="roundRect">
            <a:avLst>
              <a:gd name="adj" fmla="val 3952"/>
            </a:avLst>
          </a:prstGeom>
          <a:solidFill>
            <a:srgbClr val="D6F5EE"/>
          </a:solidFill>
          <a:ln w="7620">
            <a:solidFill>
              <a:srgbClr val="BCDBD4"/>
            </a:solidFill>
            <a:prstDash val="solid"/>
          </a:ln>
        </p:spPr>
        <p:txBody>
          <a:bodyPr/>
          <a:lstStyle/>
          <a:p>
            <a:endParaRPr lang="en-US"/>
          </a:p>
        </p:txBody>
      </p:sp>
      <p:sp>
        <p:nvSpPr>
          <p:cNvPr id="8" name="Text 5"/>
          <p:cNvSpPr/>
          <p:nvPr/>
        </p:nvSpPr>
        <p:spPr>
          <a:xfrm>
            <a:off x="4777108" y="2047688"/>
            <a:ext cx="3379280" cy="708660"/>
          </a:xfrm>
          <a:prstGeom prst="rect">
            <a:avLst/>
          </a:prstGeom>
          <a:noFill/>
          <a:ln/>
        </p:spPr>
        <p:txBody>
          <a:bodyPr wrap="square" lIns="0" tIns="0" rIns="0" bIns="0" rtlCol="0" anchor="t"/>
          <a:lstStyle/>
          <a:p>
            <a:pPr marL="0" indent="0">
              <a:lnSpc>
                <a:spcPts val="2750"/>
              </a:lnSpc>
              <a:buNone/>
            </a:pPr>
            <a:r>
              <a:rPr lang="en-US" sz="2200" b="1" dirty="0">
                <a:solidFill>
                  <a:srgbClr val="333F70"/>
                </a:solidFill>
                <a:latin typeface="Unbounded" pitchFamily="34" charset="0"/>
                <a:ea typeface="Unbounded" pitchFamily="34" charset="-122"/>
                <a:cs typeface="Unbounded" pitchFamily="34" charset="-120"/>
              </a:rPr>
              <a:t>Enhanced </a:t>
            </a:r>
            <a:r>
              <a:rPr lang="en-US" sz="2200" dirty="0">
                <a:solidFill>
                  <a:srgbClr val="333F70"/>
                </a:solidFill>
                <a:latin typeface="Unbounded" pitchFamily="34" charset="0"/>
                <a:ea typeface="Unbounded" pitchFamily="34" charset="-122"/>
                <a:cs typeface="Unbounded" pitchFamily="34" charset="-120"/>
              </a:rPr>
              <a:t>T</a:t>
            </a:r>
            <a:r>
              <a:rPr lang="en-US" sz="2200" b="1" dirty="0">
                <a:solidFill>
                  <a:srgbClr val="333F70"/>
                </a:solidFill>
                <a:latin typeface="Unbounded" pitchFamily="34" charset="0"/>
                <a:ea typeface="Unbounded" pitchFamily="34" charset="-122"/>
                <a:cs typeface="Unbounded" pitchFamily="34" charset="-120"/>
              </a:rPr>
              <a:t>echnology</a:t>
            </a:r>
            <a:endParaRPr lang="en-US" sz="2200" dirty="0"/>
          </a:p>
        </p:txBody>
      </p:sp>
      <p:sp>
        <p:nvSpPr>
          <p:cNvPr id="9" name="Text 6"/>
          <p:cNvSpPr/>
          <p:nvPr/>
        </p:nvSpPr>
        <p:spPr>
          <a:xfrm>
            <a:off x="4795385" y="2865715"/>
            <a:ext cx="3195995" cy="1088708"/>
          </a:xfrm>
          <a:prstGeom prst="rect">
            <a:avLst/>
          </a:prstGeom>
          <a:noFill/>
          <a:ln/>
        </p:spPr>
        <p:txBody>
          <a:bodyPr wrap="square" lIns="0" tIns="0" rIns="0" bIns="0" rtlCol="0" anchor="t"/>
          <a:lstStyle/>
          <a:p>
            <a:pPr marL="0" indent="0">
              <a:lnSpc>
                <a:spcPts val="2850"/>
              </a:lnSpc>
              <a:buNone/>
            </a:pPr>
            <a:r>
              <a:rPr lang="en-US" sz="1750" dirty="0">
                <a:solidFill>
                  <a:srgbClr val="333F70"/>
                </a:solidFill>
                <a:latin typeface="Open Sans" pitchFamily="34" charset="0"/>
                <a:ea typeface="Open Sans" pitchFamily="34" charset="-122"/>
                <a:cs typeface="Open Sans" pitchFamily="34" charset="-120"/>
              </a:rPr>
              <a:t>Continued use of digital tools to streamline processes and improve accessibility.</a:t>
            </a:r>
            <a:endParaRPr lang="en-US" sz="1750" dirty="0"/>
          </a:p>
        </p:txBody>
      </p:sp>
      <p:sp>
        <p:nvSpPr>
          <p:cNvPr id="13" name="Shape 10"/>
          <p:cNvSpPr/>
          <p:nvPr/>
        </p:nvSpPr>
        <p:spPr>
          <a:xfrm>
            <a:off x="2596837" y="4583073"/>
            <a:ext cx="3664863" cy="2765227"/>
          </a:xfrm>
          <a:prstGeom prst="roundRect">
            <a:avLst>
              <a:gd name="adj" fmla="val 3445"/>
            </a:avLst>
          </a:prstGeom>
          <a:solidFill>
            <a:srgbClr val="D6F5EE"/>
          </a:solidFill>
          <a:ln w="7620">
            <a:solidFill>
              <a:srgbClr val="BCDBD4"/>
            </a:solidFill>
            <a:prstDash val="solid"/>
          </a:ln>
        </p:spPr>
        <p:txBody>
          <a:bodyPr/>
          <a:lstStyle/>
          <a:p>
            <a:endParaRPr lang="en-US"/>
          </a:p>
        </p:txBody>
      </p:sp>
      <p:sp>
        <p:nvSpPr>
          <p:cNvPr id="14" name="Text 11"/>
          <p:cNvSpPr/>
          <p:nvPr/>
        </p:nvSpPr>
        <p:spPr>
          <a:xfrm>
            <a:off x="3493504" y="4673253"/>
            <a:ext cx="3055366" cy="708660"/>
          </a:xfrm>
          <a:prstGeom prst="rect">
            <a:avLst/>
          </a:prstGeom>
          <a:noFill/>
          <a:ln/>
        </p:spPr>
        <p:txBody>
          <a:bodyPr wrap="square" lIns="0" tIns="0" rIns="0" bIns="0" rtlCol="0" anchor="t"/>
          <a:lstStyle/>
          <a:p>
            <a:pPr marL="0" indent="0">
              <a:lnSpc>
                <a:spcPts val="2750"/>
              </a:lnSpc>
              <a:buNone/>
            </a:pPr>
            <a:r>
              <a:rPr lang="en-US" sz="2200" b="1" dirty="0">
                <a:solidFill>
                  <a:srgbClr val="333F70"/>
                </a:solidFill>
                <a:latin typeface="Unbounded" pitchFamily="34" charset="0"/>
                <a:ea typeface="Unbounded" pitchFamily="34" charset="-122"/>
                <a:cs typeface="Unbounded" pitchFamily="34" charset="-120"/>
              </a:rPr>
              <a:t>Personalized Approach </a:t>
            </a:r>
            <a:endParaRPr lang="en-US" sz="2200" dirty="0"/>
          </a:p>
        </p:txBody>
      </p:sp>
      <p:sp>
        <p:nvSpPr>
          <p:cNvPr id="15" name="Text 12"/>
          <p:cNvSpPr/>
          <p:nvPr/>
        </p:nvSpPr>
        <p:spPr>
          <a:xfrm>
            <a:off x="3065705" y="5404773"/>
            <a:ext cx="3195995" cy="1451610"/>
          </a:xfrm>
          <a:prstGeom prst="rect">
            <a:avLst/>
          </a:prstGeom>
          <a:noFill/>
          <a:ln/>
        </p:spPr>
        <p:txBody>
          <a:bodyPr wrap="square" lIns="0" tIns="0" rIns="0" bIns="0" rtlCol="0" anchor="t"/>
          <a:lstStyle/>
          <a:p>
            <a:pPr marL="0" indent="0">
              <a:lnSpc>
                <a:spcPts val="2850"/>
              </a:lnSpc>
              <a:buNone/>
            </a:pPr>
            <a:r>
              <a:rPr lang="en-US" sz="1750" dirty="0">
                <a:solidFill>
                  <a:srgbClr val="333F70"/>
                </a:solidFill>
                <a:latin typeface="Open Sans" pitchFamily="34" charset="0"/>
                <a:ea typeface="Open Sans" pitchFamily="34" charset="-122"/>
                <a:cs typeface="Open Sans" pitchFamily="34" charset="-120"/>
              </a:rPr>
              <a:t>We combined the best of professional advising with faculty mentoring to increase personal touch with pandemic-era students.</a:t>
            </a:r>
            <a:endParaRPr lang="en-US" sz="1750" dirty="0"/>
          </a:p>
        </p:txBody>
      </p:sp>
      <p:pic>
        <p:nvPicPr>
          <p:cNvPr id="16" name="Picture 15">
            <a:extLst>
              <a:ext uri="{FF2B5EF4-FFF2-40B4-BE49-F238E27FC236}">
                <a16:creationId xmlns:a16="http://schemas.microsoft.com/office/drawing/2014/main" id="{DCF4E257-796D-F32E-899A-E92116E60C75}"/>
              </a:ext>
            </a:extLst>
          </p:cNvPr>
          <p:cNvPicPr>
            <a:picLocks noChangeAspect="1"/>
          </p:cNvPicPr>
          <p:nvPr/>
        </p:nvPicPr>
        <p:blipFill>
          <a:blip r:embed="rId3"/>
          <a:stretch>
            <a:fillRect/>
          </a:stretch>
        </p:blipFill>
        <p:spPr>
          <a:xfrm>
            <a:off x="8635913" y="2826695"/>
            <a:ext cx="6072637" cy="381401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046565"/>
          </a:xfrm>
          <a:prstGeom prst="rect">
            <a:avLst/>
          </a:prstGeom>
        </p:spPr>
      </p:pic>
      <p:sp>
        <p:nvSpPr>
          <p:cNvPr id="3" name="Text 0"/>
          <p:cNvSpPr/>
          <p:nvPr/>
        </p:nvSpPr>
        <p:spPr>
          <a:xfrm>
            <a:off x="573048" y="2496741"/>
            <a:ext cx="4555927" cy="511612"/>
          </a:xfrm>
          <a:prstGeom prst="rect">
            <a:avLst/>
          </a:prstGeom>
          <a:noFill/>
          <a:ln/>
        </p:spPr>
        <p:txBody>
          <a:bodyPr wrap="none" lIns="0" tIns="0" rIns="0" bIns="0" rtlCol="0" anchor="t"/>
          <a:lstStyle/>
          <a:p>
            <a:pPr marL="0" indent="0">
              <a:lnSpc>
                <a:spcPts val="4000"/>
              </a:lnSpc>
              <a:buNone/>
            </a:pPr>
            <a:r>
              <a:rPr lang="en-US" sz="3200" dirty="0">
                <a:solidFill>
                  <a:srgbClr val="333F70"/>
                </a:solidFill>
                <a:latin typeface="Unbounded" pitchFamily="34" charset="0"/>
                <a:ea typeface="Unbounded" pitchFamily="34" charset="-122"/>
                <a:cs typeface="Unbounded" pitchFamily="34" charset="-120"/>
              </a:rPr>
              <a:t>Today’</a:t>
            </a:r>
            <a:r>
              <a:rPr lang="en-US" sz="3200" b="1" dirty="0">
                <a:solidFill>
                  <a:srgbClr val="333F70"/>
                </a:solidFill>
                <a:latin typeface="Unbounded" pitchFamily="34" charset="0"/>
                <a:ea typeface="Unbounded" pitchFamily="34" charset="-122"/>
                <a:cs typeface="Unbounded" pitchFamily="34" charset="-120"/>
              </a:rPr>
              <a:t>s COEPD Advising Protocol </a:t>
            </a:r>
            <a:endParaRPr lang="en-US" sz="3200" dirty="0"/>
          </a:p>
        </p:txBody>
      </p:sp>
      <p:sp>
        <p:nvSpPr>
          <p:cNvPr id="4" name="Shape 1"/>
          <p:cNvSpPr/>
          <p:nvPr/>
        </p:nvSpPr>
        <p:spPr>
          <a:xfrm>
            <a:off x="784266" y="2918282"/>
            <a:ext cx="45719" cy="4526399"/>
          </a:xfrm>
          <a:prstGeom prst="roundRect">
            <a:avLst>
              <a:gd name="adj" fmla="val 300818"/>
            </a:avLst>
          </a:prstGeom>
          <a:solidFill>
            <a:srgbClr val="BCDBD4"/>
          </a:solidFill>
          <a:ln/>
        </p:spPr>
        <p:txBody>
          <a:bodyPr/>
          <a:lstStyle/>
          <a:p>
            <a:endParaRPr lang="en-US"/>
          </a:p>
        </p:txBody>
      </p:sp>
      <p:sp>
        <p:nvSpPr>
          <p:cNvPr id="5" name="Shape 2"/>
          <p:cNvSpPr/>
          <p:nvPr/>
        </p:nvSpPr>
        <p:spPr>
          <a:xfrm>
            <a:off x="979884" y="3610808"/>
            <a:ext cx="573048" cy="22860"/>
          </a:xfrm>
          <a:prstGeom prst="roundRect">
            <a:avLst>
              <a:gd name="adj" fmla="val 300818"/>
            </a:avLst>
          </a:prstGeom>
          <a:solidFill>
            <a:srgbClr val="BCDBD4"/>
          </a:solidFill>
          <a:ln/>
        </p:spPr>
        <p:txBody>
          <a:bodyPr/>
          <a:lstStyle/>
          <a:p>
            <a:endParaRPr lang="en-US"/>
          </a:p>
        </p:txBody>
      </p:sp>
      <p:sp>
        <p:nvSpPr>
          <p:cNvPr id="6" name="Shape 3"/>
          <p:cNvSpPr/>
          <p:nvPr/>
        </p:nvSpPr>
        <p:spPr>
          <a:xfrm>
            <a:off x="634365" y="3438049"/>
            <a:ext cx="368379" cy="368379"/>
          </a:xfrm>
          <a:prstGeom prst="roundRect">
            <a:avLst>
              <a:gd name="adj" fmla="val 18667"/>
            </a:avLst>
          </a:prstGeom>
          <a:solidFill>
            <a:srgbClr val="D6F5EE"/>
          </a:solidFill>
          <a:ln w="7620">
            <a:solidFill>
              <a:srgbClr val="BCDBD4"/>
            </a:solidFill>
            <a:prstDash val="solid"/>
          </a:ln>
        </p:spPr>
        <p:txBody>
          <a:bodyPr/>
          <a:lstStyle/>
          <a:p>
            <a:endParaRPr lang="en-US"/>
          </a:p>
        </p:txBody>
      </p:sp>
      <p:sp>
        <p:nvSpPr>
          <p:cNvPr id="7" name="Text 4"/>
          <p:cNvSpPr/>
          <p:nvPr/>
        </p:nvSpPr>
        <p:spPr>
          <a:xfrm>
            <a:off x="754618" y="3499366"/>
            <a:ext cx="127754" cy="245626"/>
          </a:xfrm>
          <a:prstGeom prst="rect">
            <a:avLst/>
          </a:prstGeom>
          <a:noFill/>
          <a:ln/>
        </p:spPr>
        <p:txBody>
          <a:bodyPr wrap="none" lIns="0" tIns="0" rIns="0" bIns="0" rtlCol="0" anchor="t"/>
          <a:lstStyle/>
          <a:p>
            <a:pPr marL="0" indent="0" algn="ctr">
              <a:lnSpc>
                <a:spcPts val="1900"/>
              </a:lnSpc>
              <a:buNone/>
            </a:pPr>
            <a:r>
              <a:rPr lang="en-US" sz="1900" b="1" dirty="0">
                <a:solidFill>
                  <a:srgbClr val="333F70"/>
                </a:solidFill>
                <a:latin typeface="Unbounded" pitchFamily="34" charset="0"/>
                <a:ea typeface="Unbounded" pitchFamily="34" charset="-122"/>
                <a:cs typeface="Unbounded" pitchFamily="34" charset="-120"/>
              </a:rPr>
              <a:t>1</a:t>
            </a:r>
            <a:endParaRPr lang="en-US" sz="1900" dirty="0"/>
          </a:p>
        </p:txBody>
      </p:sp>
      <p:sp>
        <p:nvSpPr>
          <p:cNvPr id="8" name="Text 5"/>
          <p:cNvSpPr/>
          <p:nvPr/>
        </p:nvSpPr>
        <p:spPr>
          <a:xfrm>
            <a:off x="1649545" y="3505795"/>
            <a:ext cx="2046565" cy="255746"/>
          </a:xfrm>
          <a:prstGeom prst="rect">
            <a:avLst/>
          </a:prstGeom>
          <a:noFill/>
          <a:ln/>
        </p:spPr>
        <p:txBody>
          <a:bodyPr wrap="none" lIns="0" tIns="0" rIns="0" bIns="0" rtlCol="0" anchor="t"/>
          <a:lstStyle/>
          <a:p>
            <a:pPr marL="0" indent="0" algn="l">
              <a:lnSpc>
                <a:spcPts val="2000"/>
              </a:lnSpc>
              <a:buNone/>
            </a:pPr>
            <a:r>
              <a:rPr lang="en-US" b="1" dirty="0">
                <a:solidFill>
                  <a:srgbClr val="333F70"/>
                </a:solidFill>
                <a:latin typeface="Unbounded" pitchFamily="34" charset="0"/>
                <a:ea typeface="Unbounded" pitchFamily="34" charset="-122"/>
                <a:cs typeface="Unbounded" pitchFamily="34" charset="-120"/>
              </a:rPr>
              <a:t>Initial</a:t>
            </a:r>
            <a:r>
              <a:rPr lang="en-US" sz="1600" b="1" dirty="0">
                <a:solidFill>
                  <a:srgbClr val="333F70"/>
                </a:solidFill>
                <a:latin typeface="Unbounded" pitchFamily="34" charset="0"/>
                <a:ea typeface="Unbounded" pitchFamily="34" charset="-122"/>
                <a:cs typeface="Unbounded" pitchFamily="34" charset="-120"/>
              </a:rPr>
              <a:t> Contact</a:t>
            </a:r>
            <a:endParaRPr lang="en-US" sz="1600" dirty="0"/>
          </a:p>
        </p:txBody>
      </p:sp>
      <p:sp>
        <p:nvSpPr>
          <p:cNvPr id="9" name="Text 6"/>
          <p:cNvSpPr/>
          <p:nvPr/>
        </p:nvSpPr>
        <p:spPr>
          <a:xfrm>
            <a:off x="1719023" y="3771544"/>
            <a:ext cx="12577745" cy="662712"/>
          </a:xfrm>
          <a:prstGeom prst="rect">
            <a:avLst/>
          </a:prstGeom>
          <a:noFill/>
          <a:ln/>
        </p:spPr>
        <p:txBody>
          <a:bodyPr wrap="none" lIns="0" tIns="0" rIns="0" bIns="0" rtlCol="0" anchor="t"/>
          <a:lstStyle/>
          <a:p>
            <a:pPr marL="0" indent="0" algn="l">
              <a:lnSpc>
                <a:spcPts val="2050"/>
              </a:lnSpc>
              <a:buNone/>
            </a:pPr>
            <a:r>
              <a:rPr lang="en-US" sz="1600" dirty="0">
                <a:solidFill>
                  <a:srgbClr val="333F70"/>
                </a:solidFill>
                <a:latin typeface="Open Sans" pitchFamily="34" charset="0"/>
                <a:ea typeface="Open Sans" pitchFamily="34" charset="-122"/>
                <a:cs typeface="Open Sans" pitchFamily="34" charset="-120"/>
              </a:rPr>
              <a:t>Students are assigned an academic advisor and faculty mentor at freshmen orientation or when they officially declare their major.</a:t>
            </a:r>
            <a:endParaRPr lang="en-US" sz="1600" dirty="0"/>
          </a:p>
        </p:txBody>
      </p:sp>
      <p:sp>
        <p:nvSpPr>
          <p:cNvPr id="10" name="Shape 7"/>
          <p:cNvSpPr/>
          <p:nvPr/>
        </p:nvSpPr>
        <p:spPr>
          <a:xfrm>
            <a:off x="979884" y="4717852"/>
            <a:ext cx="573048" cy="22860"/>
          </a:xfrm>
          <a:prstGeom prst="roundRect">
            <a:avLst>
              <a:gd name="adj" fmla="val 300818"/>
            </a:avLst>
          </a:prstGeom>
          <a:solidFill>
            <a:srgbClr val="BCDBD4"/>
          </a:solidFill>
          <a:ln/>
        </p:spPr>
        <p:txBody>
          <a:bodyPr/>
          <a:lstStyle/>
          <a:p>
            <a:endParaRPr lang="en-US"/>
          </a:p>
        </p:txBody>
      </p:sp>
      <p:sp>
        <p:nvSpPr>
          <p:cNvPr id="11" name="Shape 8"/>
          <p:cNvSpPr/>
          <p:nvPr/>
        </p:nvSpPr>
        <p:spPr>
          <a:xfrm>
            <a:off x="634365" y="4545092"/>
            <a:ext cx="368379" cy="368379"/>
          </a:xfrm>
          <a:prstGeom prst="roundRect">
            <a:avLst>
              <a:gd name="adj" fmla="val 18667"/>
            </a:avLst>
          </a:prstGeom>
          <a:solidFill>
            <a:srgbClr val="D6F5EE"/>
          </a:solidFill>
          <a:ln w="7620">
            <a:solidFill>
              <a:srgbClr val="BCDBD4"/>
            </a:solidFill>
            <a:prstDash val="solid"/>
          </a:ln>
        </p:spPr>
        <p:txBody>
          <a:bodyPr/>
          <a:lstStyle/>
          <a:p>
            <a:endParaRPr lang="en-US"/>
          </a:p>
        </p:txBody>
      </p:sp>
      <p:sp>
        <p:nvSpPr>
          <p:cNvPr id="12" name="Text 9"/>
          <p:cNvSpPr/>
          <p:nvPr/>
        </p:nvSpPr>
        <p:spPr>
          <a:xfrm>
            <a:off x="716042" y="4606409"/>
            <a:ext cx="205026" cy="245626"/>
          </a:xfrm>
          <a:prstGeom prst="rect">
            <a:avLst/>
          </a:prstGeom>
          <a:noFill/>
          <a:ln/>
        </p:spPr>
        <p:txBody>
          <a:bodyPr wrap="none" lIns="0" tIns="0" rIns="0" bIns="0" rtlCol="0" anchor="t"/>
          <a:lstStyle/>
          <a:p>
            <a:pPr marL="0" indent="0" algn="ctr">
              <a:lnSpc>
                <a:spcPts val="1900"/>
              </a:lnSpc>
              <a:buNone/>
            </a:pPr>
            <a:r>
              <a:rPr lang="en-US" sz="1900" b="1" dirty="0">
                <a:solidFill>
                  <a:srgbClr val="333F70"/>
                </a:solidFill>
                <a:latin typeface="Unbounded" pitchFamily="34" charset="0"/>
                <a:ea typeface="Unbounded" pitchFamily="34" charset="-122"/>
                <a:cs typeface="Unbounded" pitchFamily="34" charset="-120"/>
              </a:rPr>
              <a:t>2</a:t>
            </a:r>
            <a:endParaRPr lang="en-US" sz="1900" dirty="0"/>
          </a:p>
        </p:txBody>
      </p:sp>
      <p:sp>
        <p:nvSpPr>
          <p:cNvPr id="13" name="Text 10"/>
          <p:cNvSpPr/>
          <p:nvPr/>
        </p:nvSpPr>
        <p:spPr>
          <a:xfrm>
            <a:off x="1649545" y="4620876"/>
            <a:ext cx="2046565" cy="255746"/>
          </a:xfrm>
          <a:prstGeom prst="rect">
            <a:avLst/>
          </a:prstGeom>
          <a:noFill/>
          <a:ln/>
        </p:spPr>
        <p:txBody>
          <a:bodyPr wrap="none" lIns="0" tIns="0" rIns="0" bIns="0" rtlCol="0" anchor="t"/>
          <a:lstStyle/>
          <a:p>
            <a:pPr marL="0" indent="0" algn="l">
              <a:lnSpc>
                <a:spcPts val="2000"/>
              </a:lnSpc>
              <a:buNone/>
            </a:pPr>
            <a:r>
              <a:rPr lang="en-US" b="1" dirty="0">
                <a:solidFill>
                  <a:srgbClr val="333F70"/>
                </a:solidFill>
                <a:latin typeface="Unbounded" pitchFamily="34" charset="0"/>
                <a:ea typeface="Unbounded" pitchFamily="34" charset="-122"/>
                <a:cs typeface="Unbounded" pitchFamily="34" charset="-120"/>
              </a:rPr>
              <a:t>Scheduling</a:t>
            </a:r>
            <a:endParaRPr lang="en-US" sz="1600" dirty="0"/>
          </a:p>
        </p:txBody>
      </p:sp>
      <p:sp>
        <p:nvSpPr>
          <p:cNvPr id="14" name="Text 11"/>
          <p:cNvSpPr/>
          <p:nvPr/>
        </p:nvSpPr>
        <p:spPr>
          <a:xfrm>
            <a:off x="1657707" y="4878586"/>
            <a:ext cx="12338328" cy="523875"/>
          </a:xfrm>
          <a:prstGeom prst="rect">
            <a:avLst/>
          </a:prstGeom>
          <a:noFill/>
          <a:ln/>
        </p:spPr>
        <p:txBody>
          <a:bodyPr wrap="square" lIns="0" tIns="0" rIns="0" bIns="0" rtlCol="0" anchor="t"/>
          <a:lstStyle/>
          <a:p>
            <a:pPr marL="0" indent="0" algn="l">
              <a:lnSpc>
                <a:spcPts val="2050"/>
              </a:lnSpc>
              <a:buNone/>
            </a:pPr>
            <a:r>
              <a:rPr lang="en-US" sz="1600" dirty="0">
                <a:solidFill>
                  <a:srgbClr val="333F70"/>
                </a:solidFill>
                <a:latin typeface="Open Sans" pitchFamily="34" charset="0"/>
                <a:ea typeface="Open Sans" pitchFamily="34" charset="-122"/>
                <a:cs typeface="Open Sans" pitchFamily="34" charset="-120"/>
              </a:rPr>
              <a:t>Students meet with advisors as needed during the semester via appointments or walk-ins. Advising for the upcoming semester is completed during "Advising Week".</a:t>
            </a:r>
            <a:endParaRPr lang="en-US" sz="1600" dirty="0"/>
          </a:p>
        </p:txBody>
      </p:sp>
      <p:sp>
        <p:nvSpPr>
          <p:cNvPr id="15" name="Shape 12"/>
          <p:cNvSpPr/>
          <p:nvPr/>
        </p:nvSpPr>
        <p:spPr>
          <a:xfrm>
            <a:off x="1008713" y="5841206"/>
            <a:ext cx="573048" cy="22860"/>
          </a:xfrm>
          <a:prstGeom prst="roundRect">
            <a:avLst>
              <a:gd name="adj" fmla="val 300818"/>
            </a:avLst>
          </a:prstGeom>
          <a:solidFill>
            <a:srgbClr val="BCDBD4"/>
          </a:solidFill>
          <a:ln/>
        </p:spPr>
        <p:txBody>
          <a:bodyPr/>
          <a:lstStyle/>
          <a:p>
            <a:endParaRPr lang="en-US"/>
          </a:p>
        </p:txBody>
      </p:sp>
      <p:sp>
        <p:nvSpPr>
          <p:cNvPr id="16" name="Shape 13"/>
          <p:cNvSpPr/>
          <p:nvPr/>
        </p:nvSpPr>
        <p:spPr>
          <a:xfrm>
            <a:off x="622935" y="5668447"/>
            <a:ext cx="368379" cy="368379"/>
          </a:xfrm>
          <a:prstGeom prst="roundRect">
            <a:avLst>
              <a:gd name="adj" fmla="val 18667"/>
            </a:avLst>
          </a:prstGeom>
          <a:solidFill>
            <a:srgbClr val="D6F5EE"/>
          </a:solidFill>
          <a:ln w="7620">
            <a:solidFill>
              <a:srgbClr val="BCDBD4"/>
            </a:solidFill>
            <a:prstDash val="solid"/>
          </a:ln>
        </p:spPr>
        <p:txBody>
          <a:bodyPr/>
          <a:lstStyle/>
          <a:p>
            <a:endParaRPr lang="en-US"/>
          </a:p>
        </p:txBody>
      </p:sp>
      <p:sp>
        <p:nvSpPr>
          <p:cNvPr id="17" name="Text 14"/>
          <p:cNvSpPr/>
          <p:nvPr/>
        </p:nvSpPr>
        <p:spPr>
          <a:xfrm>
            <a:off x="715447" y="5763459"/>
            <a:ext cx="206097" cy="457557"/>
          </a:xfrm>
          <a:prstGeom prst="rect">
            <a:avLst/>
          </a:prstGeom>
          <a:noFill/>
          <a:ln/>
        </p:spPr>
        <p:txBody>
          <a:bodyPr wrap="none" lIns="0" tIns="0" rIns="0" bIns="0" rtlCol="0" anchor="t"/>
          <a:lstStyle/>
          <a:p>
            <a:pPr marL="0" indent="0" algn="ctr">
              <a:lnSpc>
                <a:spcPts val="1900"/>
              </a:lnSpc>
              <a:buNone/>
            </a:pPr>
            <a:r>
              <a:rPr lang="en-US" sz="1900" b="1" dirty="0">
                <a:solidFill>
                  <a:srgbClr val="333F70"/>
                </a:solidFill>
                <a:latin typeface="Unbounded" pitchFamily="34" charset="0"/>
                <a:ea typeface="Unbounded" pitchFamily="34" charset="-122"/>
                <a:cs typeface="Unbounded" pitchFamily="34" charset="-120"/>
              </a:rPr>
              <a:t>3</a:t>
            </a:r>
            <a:endParaRPr lang="en-US" sz="1900" dirty="0"/>
          </a:p>
        </p:txBody>
      </p:sp>
      <p:sp>
        <p:nvSpPr>
          <p:cNvPr id="18" name="Text 15"/>
          <p:cNvSpPr/>
          <p:nvPr/>
        </p:nvSpPr>
        <p:spPr>
          <a:xfrm>
            <a:off x="1719024" y="5746255"/>
            <a:ext cx="2046565" cy="255746"/>
          </a:xfrm>
          <a:prstGeom prst="rect">
            <a:avLst/>
          </a:prstGeom>
          <a:noFill/>
          <a:ln/>
        </p:spPr>
        <p:txBody>
          <a:bodyPr wrap="none" lIns="0" tIns="0" rIns="0" bIns="0" rtlCol="0" anchor="t"/>
          <a:lstStyle/>
          <a:p>
            <a:pPr marL="0" indent="0" algn="l">
              <a:lnSpc>
                <a:spcPts val="2000"/>
              </a:lnSpc>
              <a:buNone/>
            </a:pPr>
            <a:r>
              <a:rPr lang="en-US" sz="2000" b="1" dirty="0">
                <a:solidFill>
                  <a:srgbClr val="333F70"/>
                </a:solidFill>
                <a:latin typeface="Unbounded" pitchFamily="34" charset="0"/>
                <a:ea typeface="Unbounded" pitchFamily="34" charset="-122"/>
                <a:cs typeface="Unbounded" pitchFamily="34" charset="-120"/>
              </a:rPr>
              <a:t>Preparation</a:t>
            </a:r>
            <a:endParaRPr lang="en-US" sz="1600" dirty="0"/>
          </a:p>
        </p:txBody>
      </p:sp>
      <p:sp>
        <p:nvSpPr>
          <p:cNvPr id="19" name="Text 16"/>
          <p:cNvSpPr/>
          <p:nvPr/>
        </p:nvSpPr>
        <p:spPr>
          <a:xfrm>
            <a:off x="1719024" y="6075175"/>
            <a:ext cx="12338328" cy="261937"/>
          </a:xfrm>
          <a:prstGeom prst="rect">
            <a:avLst/>
          </a:prstGeom>
          <a:noFill/>
          <a:ln/>
        </p:spPr>
        <p:txBody>
          <a:bodyPr wrap="none" lIns="0" tIns="0" rIns="0" bIns="0" rtlCol="0" anchor="t"/>
          <a:lstStyle/>
          <a:p>
            <a:pPr marL="0" indent="0" algn="l">
              <a:lnSpc>
                <a:spcPts val="2050"/>
              </a:lnSpc>
              <a:buNone/>
            </a:pPr>
            <a:r>
              <a:rPr lang="en-US" sz="1600" dirty="0">
                <a:solidFill>
                  <a:srgbClr val="333F70"/>
                </a:solidFill>
                <a:latin typeface="Open Sans" pitchFamily="34" charset="0"/>
                <a:ea typeface="Open Sans" pitchFamily="34" charset="-122"/>
                <a:cs typeface="Open Sans" pitchFamily="34" charset="-120"/>
              </a:rPr>
              <a:t>Students are emailed their advising responsilbiites and are encouraged to complete these prior to attending "Advising Week".</a:t>
            </a:r>
            <a:endParaRPr lang="en-US" sz="1600" dirty="0"/>
          </a:p>
        </p:txBody>
      </p:sp>
      <p:sp>
        <p:nvSpPr>
          <p:cNvPr id="20" name="Shape 17"/>
          <p:cNvSpPr/>
          <p:nvPr/>
        </p:nvSpPr>
        <p:spPr>
          <a:xfrm>
            <a:off x="968455" y="7000637"/>
            <a:ext cx="573048" cy="22860"/>
          </a:xfrm>
          <a:prstGeom prst="roundRect">
            <a:avLst>
              <a:gd name="adj" fmla="val 300818"/>
            </a:avLst>
          </a:prstGeom>
          <a:solidFill>
            <a:srgbClr val="BCDBD4"/>
          </a:solidFill>
          <a:ln/>
        </p:spPr>
        <p:txBody>
          <a:bodyPr/>
          <a:lstStyle/>
          <a:p>
            <a:endParaRPr lang="en-US"/>
          </a:p>
        </p:txBody>
      </p:sp>
      <p:sp>
        <p:nvSpPr>
          <p:cNvPr id="21" name="Shape 18"/>
          <p:cNvSpPr/>
          <p:nvPr/>
        </p:nvSpPr>
        <p:spPr>
          <a:xfrm>
            <a:off x="600076" y="6760131"/>
            <a:ext cx="368379" cy="368379"/>
          </a:xfrm>
          <a:prstGeom prst="roundRect">
            <a:avLst>
              <a:gd name="adj" fmla="val 18667"/>
            </a:avLst>
          </a:prstGeom>
          <a:solidFill>
            <a:srgbClr val="D6F5EE"/>
          </a:solidFill>
          <a:ln w="7620">
            <a:solidFill>
              <a:srgbClr val="BCDBD4"/>
            </a:solidFill>
            <a:prstDash val="solid"/>
          </a:ln>
        </p:spPr>
        <p:txBody>
          <a:bodyPr/>
          <a:lstStyle/>
          <a:p>
            <a:endParaRPr lang="en-US"/>
          </a:p>
        </p:txBody>
      </p:sp>
      <p:sp>
        <p:nvSpPr>
          <p:cNvPr id="22" name="Text 19"/>
          <p:cNvSpPr/>
          <p:nvPr/>
        </p:nvSpPr>
        <p:spPr>
          <a:xfrm>
            <a:off x="700803" y="6860383"/>
            <a:ext cx="166926" cy="268128"/>
          </a:xfrm>
          <a:prstGeom prst="rect">
            <a:avLst/>
          </a:prstGeom>
          <a:noFill/>
          <a:ln/>
        </p:spPr>
        <p:txBody>
          <a:bodyPr wrap="none" lIns="0" tIns="0" rIns="0" bIns="0" rtlCol="0" anchor="t"/>
          <a:lstStyle/>
          <a:p>
            <a:pPr marL="0" indent="0" algn="ctr">
              <a:lnSpc>
                <a:spcPts val="1900"/>
              </a:lnSpc>
              <a:buNone/>
            </a:pPr>
            <a:r>
              <a:rPr lang="en-US" sz="1900" b="1" dirty="0">
                <a:solidFill>
                  <a:srgbClr val="333F70"/>
                </a:solidFill>
                <a:latin typeface="Unbounded" pitchFamily="34" charset="0"/>
                <a:ea typeface="Unbounded" pitchFamily="34" charset="-122"/>
                <a:cs typeface="Unbounded" pitchFamily="34" charset="-120"/>
              </a:rPr>
              <a:t>4</a:t>
            </a:r>
            <a:endParaRPr lang="en-US" sz="1900" dirty="0"/>
          </a:p>
        </p:txBody>
      </p:sp>
      <p:sp>
        <p:nvSpPr>
          <p:cNvPr id="23" name="Text 20"/>
          <p:cNvSpPr/>
          <p:nvPr/>
        </p:nvSpPr>
        <p:spPr>
          <a:xfrm>
            <a:off x="1719023" y="6895624"/>
            <a:ext cx="2046565" cy="255746"/>
          </a:xfrm>
          <a:prstGeom prst="rect">
            <a:avLst/>
          </a:prstGeom>
          <a:noFill/>
          <a:ln/>
        </p:spPr>
        <p:txBody>
          <a:bodyPr wrap="none" lIns="0" tIns="0" rIns="0" bIns="0" rtlCol="0" anchor="t"/>
          <a:lstStyle/>
          <a:p>
            <a:pPr marL="0" indent="0" algn="l">
              <a:lnSpc>
                <a:spcPts val="2000"/>
              </a:lnSpc>
              <a:buNone/>
            </a:pPr>
            <a:r>
              <a:rPr lang="en-US" sz="2000" b="1" dirty="0">
                <a:solidFill>
                  <a:srgbClr val="333F70"/>
                </a:solidFill>
                <a:latin typeface="Unbounded" pitchFamily="34" charset="0"/>
                <a:ea typeface="Unbounded" pitchFamily="34" charset="-122"/>
                <a:cs typeface="Unbounded" pitchFamily="34" charset="-120"/>
              </a:rPr>
              <a:t>Consultation</a:t>
            </a:r>
            <a:endParaRPr lang="en-US" sz="1600" dirty="0"/>
          </a:p>
        </p:txBody>
      </p:sp>
      <p:sp>
        <p:nvSpPr>
          <p:cNvPr id="24" name="Text 21"/>
          <p:cNvSpPr/>
          <p:nvPr/>
        </p:nvSpPr>
        <p:spPr>
          <a:xfrm>
            <a:off x="1772907" y="7233227"/>
            <a:ext cx="12338328" cy="261937"/>
          </a:xfrm>
          <a:prstGeom prst="rect">
            <a:avLst/>
          </a:prstGeom>
          <a:noFill/>
          <a:ln/>
        </p:spPr>
        <p:txBody>
          <a:bodyPr wrap="none" lIns="0" tIns="0" rIns="0" bIns="0" rtlCol="0" anchor="t"/>
          <a:lstStyle/>
          <a:p>
            <a:pPr marL="0" indent="0" algn="l">
              <a:lnSpc>
                <a:spcPts val="2050"/>
              </a:lnSpc>
              <a:buNone/>
            </a:pPr>
            <a:r>
              <a:rPr lang="en-US" sz="1600" dirty="0">
                <a:solidFill>
                  <a:srgbClr val="333F70"/>
                </a:solidFill>
                <a:latin typeface="Open Sans" pitchFamily="34" charset="0"/>
                <a:ea typeface="Open Sans" pitchFamily="34" charset="-122"/>
                <a:cs typeface="Open Sans" pitchFamily="34" charset="-120"/>
              </a:rPr>
              <a:t>Advisor and student meet in person to discuss semester progress, academic challenges, and scheduling plans for the future.</a:t>
            </a:r>
            <a:endParaRPr lang="en-US" sz="12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A18367-EB5B-D065-4404-D34B9297EDA0}"/>
              </a:ext>
            </a:extLst>
          </p:cNvPr>
          <p:cNvPicPr>
            <a:picLocks noChangeAspect="1"/>
          </p:cNvPicPr>
          <p:nvPr/>
        </p:nvPicPr>
        <p:blipFill>
          <a:blip r:embed="rId2"/>
          <a:stretch>
            <a:fillRect/>
          </a:stretch>
        </p:blipFill>
        <p:spPr>
          <a:xfrm>
            <a:off x="0" y="-149332"/>
            <a:ext cx="12451175" cy="6970573"/>
          </a:xfrm>
          <a:prstGeom prst="rect">
            <a:avLst/>
          </a:prstGeom>
        </p:spPr>
      </p:pic>
      <p:pic>
        <p:nvPicPr>
          <p:cNvPr id="8" name="Picture 7">
            <a:extLst>
              <a:ext uri="{FF2B5EF4-FFF2-40B4-BE49-F238E27FC236}">
                <a16:creationId xmlns:a16="http://schemas.microsoft.com/office/drawing/2014/main" id="{7E791C04-2F83-0B02-FE9E-92D9AC92A7B5}"/>
              </a:ext>
            </a:extLst>
          </p:cNvPr>
          <p:cNvPicPr>
            <a:picLocks noChangeAspect="1"/>
          </p:cNvPicPr>
          <p:nvPr/>
        </p:nvPicPr>
        <p:blipFill>
          <a:blip r:embed="rId3"/>
          <a:stretch>
            <a:fillRect/>
          </a:stretch>
        </p:blipFill>
        <p:spPr>
          <a:xfrm>
            <a:off x="6263549" y="3928856"/>
            <a:ext cx="2103302" cy="371888"/>
          </a:xfrm>
          <a:prstGeom prst="rect">
            <a:avLst/>
          </a:prstGeom>
        </p:spPr>
      </p:pic>
      <p:pic>
        <p:nvPicPr>
          <p:cNvPr id="10" name="Picture 9">
            <a:extLst>
              <a:ext uri="{FF2B5EF4-FFF2-40B4-BE49-F238E27FC236}">
                <a16:creationId xmlns:a16="http://schemas.microsoft.com/office/drawing/2014/main" id="{B7A42840-4A0F-BB10-2F23-AE3C93C319ED}"/>
              </a:ext>
            </a:extLst>
          </p:cNvPr>
          <p:cNvPicPr>
            <a:picLocks noChangeAspect="1"/>
          </p:cNvPicPr>
          <p:nvPr/>
        </p:nvPicPr>
        <p:blipFill>
          <a:blip r:embed="rId3"/>
          <a:stretch>
            <a:fillRect/>
          </a:stretch>
        </p:blipFill>
        <p:spPr>
          <a:xfrm>
            <a:off x="455549" y="6547596"/>
            <a:ext cx="2103302" cy="371888"/>
          </a:xfrm>
          <a:prstGeom prst="rect">
            <a:avLst/>
          </a:prstGeom>
        </p:spPr>
      </p:pic>
      <p:pic>
        <p:nvPicPr>
          <p:cNvPr id="11" name="Picture 10">
            <a:extLst>
              <a:ext uri="{FF2B5EF4-FFF2-40B4-BE49-F238E27FC236}">
                <a16:creationId xmlns:a16="http://schemas.microsoft.com/office/drawing/2014/main" id="{10F86FE0-D0BA-96CA-DAC8-AB5248AF6D28}"/>
              </a:ext>
            </a:extLst>
          </p:cNvPr>
          <p:cNvPicPr>
            <a:picLocks noChangeAspect="1"/>
          </p:cNvPicPr>
          <p:nvPr/>
        </p:nvPicPr>
        <p:blipFill>
          <a:blip r:embed="rId3"/>
          <a:stretch>
            <a:fillRect/>
          </a:stretch>
        </p:blipFill>
        <p:spPr>
          <a:xfrm>
            <a:off x="6568349" y="4233656"/>
            <a:ext cx="2103302" cy="371888"/>
          </a:xfrm>
          <a:prstGeom prst="rect">
            <a:avLst/>
          </a:prstGeom>
        </p:spPr>
      </p:pic>
      <p:sp>
        <p:nvSpPr>
          <p:cNvPr id="12" name="TextBox 11">
            <a:extLst>
              <a:ext uri="{FF2B5EF4-FFF2-40B4-BE49-F238E27FC236}">
                <a16:creationId xmlns:a16="http://schemas.microsoft.com/office/drawing/2014/main" id="{D9BF944F-DE03-7645-62DA-D2B43ACD5DDD}"/>
              </a:ext>
            </a:extLst>
          </p:cNvPr>
          <p:cNvSpPr txBox="1"/>
          <p:nvPr/>
        </p:nvSpPr>
        <p:spPr>
          <a:xfrm>
            <a:off x="865247" y="6236466"/>
            <a:ext cx="1915510" cy="584775"/>
          </a:xfrm>
          <a:prstGeom prst="rect">
            <a:avLst/>
          </a:prstGeom>
          <a:noFill/>
        </p:spPr>
        <p:txBody>
          <a:bodyPr wrap="square" rtlCol="0">
            <a:spAutoFit/>
          </a:bodyPr>
          <a:lstStyle/>
          <a:p>
            <a:r>
              <a:rPr lang="en-US" sz="1600" dirty="0"/>
              <a:t>Professional Advisor N=1</a:t>
            </a:r>
          </a:p>
        </p:txBody>
      </p:sp>
      <p:sp>
        <p:nvSpPr>
          <p:cNvPr id="14" name="TextBox 13">
            <a:extLst>
              <a:ext uri="{FF2B5EF4-FFF2-40B4-BE49-F238E27FC236}">
                <a16:creationId xmlns:a16="http://schemas.microsoft.com/office/drawing/2014/main" id="{CEA3BF85-A854-F924-53C1-BE1C18CE4E6A}"/>
              </a:ext>
            </a:extLst>
          </p:cNvPr>
          <p:cNvSpPr txBox="1"/>
          <p:nvPr/>
        </p:nvSpPr>
        <p:spPr>
          <a:xfrm>
            <a:off x="3214351" y="6255208"/>
            <a:ext cx="1639613" cy="584775"/>
          </a:xfrm>
          <a:prstGeom prst="rect">
            <a:avLst/>
          </a:prstGeom>
          <a:noFill/>
        </p:spPr>
        <p:txBody>
          <a:bodyPr wrap="square" rtlCol="0">
            <a:spAutoFit/>
          </a:bodyPr>
          <a:lstStyle/>
          <a:p>
            <a:r>
              <a:rPr lang="en-US" sz="1600" dirty="0"/>
              <a:t>Professional Advisor N=1</a:t>
            </a:r>
          </a:p>
        </p:txBody>
      </p:sp>
      <p:sp>
        <p:nvSpPr>
          <p:cNvPr id="15" name="TextBox 14">
            <a:extLst>
              <a:ext uri="{FF2B5EF4-FFF2-40B4-BE49-F238E27FC236}">
                <a16:creationId xmlns:a16="http://schemas.microsoft.com/office/drawing/2014/main" id="{FAFBCCE1-5BB6-32E0-B589-A5AD523189F8}"/>
              </a:ext>
            </a:extLst>
          </p:cNvPr>
          <p:cNvSpPr txBox="1"/>
          <p:nvPr/>
        </p:nvSpPr>
        <p:spPr>
          <a:xfrm>
            <a:off x="5699515" y="6236465"/>
            <a:ext cx="1340069" cy="584775"/>
          </a:xfrm>
          <a:prstGeom prst="rect">
            <a:avLst/>
          </a:prstGeom>
          <a:noFill/>
        </p:spPr>
        <p:txBody>
          <a:bodyPr wrap="square" rtlCol="0">
            <a:spAutoFit/>
          </a:bodyPr>
          <a:lstStyle/>
          <a:p>
            <a:r>
              <a:rPr lang="en-US" sz="1600" dirty="0"/>
              <a:t>Professional Advisor N=1</a:t>
            </a:r>
          </a:p>
        </p:txBody>
      </p:sp>
      <p:sp>
        <p:nvSpPr>
          <p:cNvPr id="16" name="TextBox 15">
            <a:extLst>
              <a:ext uri="{FF2B5EF4-FFF2-40B4-BE49-F238E27FC236}">
                <a16:creationId xmlns:a16="http://schemas.microsoft.com/office/drawing/2014/main" id="{541734E3-76BA-5DD1-DE03-7F7501C4ED41}"/>
              </a:ext>
            </a:extLst>
          </p:cNvPr>
          <p:cNvSpPr txBox="1"/>
          <p:nvPr/>
        </p:nvSpPr>
        <p:spPr>
          <a:xfrm>
            <a:off x="7914290" y="6255208"/>
            <a:ext cx="1340069" cy="584775"/>
          </a:xfrm>
          <a:prstGeom prst="rect">
            <a:avLst/>
          </a:prstGeom>
          <a:noFill/>
        </p:spPr>
        <p:txBody>
          <a:bodyPr wrap="square" rtlCol="0">
            <a:spAutoFit/>
          </a:bodyPr>
          <a:lstStyle/>
          <a:p>
            <a:r>
              <a:rPr lang="en-US" sz="1600" dirty="0"/>
              <a:t>Professional Advisor N=2</a:t>
            </a:r>
          </a:p>
        </p:txBody>
      </p:sp>
      <p:sp>
        <p:nvSpPr>
          <p:cNvPr id="17" name="TextBox 16">
            <a:extLst>
              <a:ext uri="{FF2B5EF4-FFF2-40B4-BE49-F238E27FC236}">
                <a16:creationId xmlns:a16="http://schemas.microsoft.com/office/drawing/2014/main" id="{B074A45B-E277-56D0-55D6-6FA763F26B89}"/>
              </a:ext>
            </a:extLst>
          </p:cNvPr>
          <p:cNvSpPr txBox="1"/>
          <p:nvPr/>
        </p:nvSpPr>
        <p:spPr>
          <a:xfrm>
            <a:off x="9989270" y="6236466"/>
            <a:ext cx="1584434" cy="923330"/>
          </a:xfrm>
          <a:prstGeom prst="rect">
            <a:avLst/>
          </a:prstGeom>
          <a:noFill/>
        </p:spPr>
        <p:txBody>
          <a:bodyPr wrap="square" rtlCol="0">
            <a:spAutoFit/>
          </a:bodyPr>
          <a:lstStyle/>
          <a:p>
            <a:r>
              <a:rPr lang="en-US" sz="1600" dirty="0"/>
              <a:t>Professional</a:t>
            </a:r>
            <a:r>
              <a:rPr lang="en-US" dirty="0"/>
              <a:t> </a:t>
            </a:r>
            <a:r>
              <a:rPr lang="en-US" sz="1600" dirty="0"/>
              <a:t>Advisor N=2</a:t>
            </a:r>
          </a:p>
          <a:p>
            <a:endParaRPr lang="en-US" dirty="0"/>
          </a:p>
        </p:txBody>
      </p:sp>
    </p:spTree>
    <p:extLst>
      <p:ext uri="{BB962C8B-B14F-4D97-AF65-F5344CB8AC3E}">
        <p14:creationId xmlns:p14="http://schemas.microsoft.com/office/powerpoint/2010/main" val="3067088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392800" cy="8229600"/>
          </a:xfrm>
          <a:prstGeom prst="rect">
            <a:avLst/>
          </a:prstGeom>
        </p:spPr>
      </p:pic>
      <p:sp>
        <p:nvSpPr>
          <p:cNvPr id="3" name="Text 0"/>
          <p:cNvSpPr/>
          <p:nvPr/>
        </p:nvSpPr>
        <p:spPr>
          <a:xfrm>
            <a:off x="5758518" y="793789"/>
            <a:ext cx="7789545" cy="1209675"/>
          </a:xfrm>
          <a:prstGeom prst="rect">
            <a:avLst/>
          </a:prstGeom>
          <a:noFill/>
          <a:ln/>
        </p:spPr>
        <p:txBody>
          <a:bodyPr wrap="square" lIns="0" tIns="0" rIns="0" bIns="0" rtlCol="0" anchor="t"/>
          <a:lstStyle/>
          <a:p>
            <a:pPr marL="0" indent="0">
              <a:lnSpc>
                <a:spcPts val="4750"/>
              </a:lnSpc>
              <a:buNone/>
            </a:pPr>
            <a:r>
              <a:rPr lang="en-US" sz="3800" b="1" dirty="0">
                <a:solidFill>
                  <a:srgbClr val="333F70"/>
                </a:solidFill>
                <a:latin typeface="Unbounded" pitchFamily="34" charset="0"/>
                <a:ea typeface="Unbounded" pitchFamily="34" charset="-122"/>
                <a:cs typeface="Unbounded" pitchFamily="34" charset="-120"/>
              </a:rPr>
              <a:t>Planning of Advising Week</a:t>
            </a:r>
            <a:endParaRPr lang="en-US" sz="3800" dirty="0"/>
          </a:p>
        </p:txBody>
      </p:sp>
      <p:sp>
        <p:nvSpPr>
          <p:cNvPr id="4" name="Shape 1"/>
          <p:cNvSpPr/>
          <p:nvPr/>
        </p:nvSpPr>
        <p:spPr>
          <a:xfrm>
            <a:off x="6163628" y="2257544"/>
            <a:ext cx="7789545" cy="5214461"/>
          </a:xfrm>
          <a:prstGeom prst="roundRect">
            <a:avLst>
              <a:gd name="adj" fmla="val 1559"/>
            </a:avLst>
          </a:prstGeom>
          <a:noFill/>
          <a:ln w="7620">
            <a:solidFill>
              <a:srgbClr val="000000">
                <a:alpha val="8000"/>
              </a:srgbClr>
            </a:solidFill>
            <a:prstDash val="solid"/>
          </a:ln>
        </p:spPr>
        <p:txBody>
          <a:bodyPr/>
          <a:lstStyle/>
          <a:p>
            <a:endParaRPr lang="en-US"/>
          </a:p>
        </p:txBody>
      </p:sp>
      <p:sp>
        <p:nvSpPr>
          <p:cNvPr id="5" name="Shape 2"/>
          <p:cNvSpPr/>
          <p:nvPr/>
        </p:nvSpPr>
        <p:spPr>
          <a:xfrm>
            <a:off x="5395734" y="2234089"/>
            <a:ext cx="7774305" cy="556974"/>
          </a:xfrm>
          <a:prstGeom prst="rect">
            <a:avLst/>
          </a:prstGeom>
          <a:solidFill>
            <a:srgbClr val="FFFFFF">
              <a:alpha val="4000"/>
            </a:srgbClr>
          </a:solidFill>
          <a:ln/>
        </p:spPr>
        <p:txBody>
          <a:bodyPr/>
          <a:lstStyle/>
          <a:p>
            <a:endParaRPr lang="en-US" b="1" dirty="0"/>
          </a:p>
        </p:txBody>
      </p:sp>
      <p:sp>
        <p:nvSpPr>
          <p:cNvPr id="6" name="Text 3"/>
          <p:cNvSpPr/>
          <p:nvPr/>
        </p:nvSpPr>
        <p:spPr>
          <a:xfrm>
            <a:off x="6364962" y="2388870"/>
            <a:ext cx="1682591" cy="309563"/>
          </a:xfrm>
          <a:prstGeom prst="rect">
            <a:avLst/>
          </a:prstGeom>
          <a:noFill/>
          <a:ln/>
        </p:spPr>
        <p:txBody>
          <a:bodyPr wrap="none" lIns="0" tIns="0" rIns="0" bIns="0" rtlCol="0" anchor="t"/>
          <a:lstStyle/>
          <a:p>
            <a:pPr marL="0" indent="0">
              <a:lnSpc>
                <a:spcPts val="2400"/>
              </a:lnSpc>
              <a:buNone/>
            </a:pPr>
            <a:r>
              <a:rPr lang="en-US" b="1" dirty="0">
                <a:solidFill>
                  <a:srgbClr val="333F70"/>
                </a:solidFill>
                <a:latin typeface="Open Sans" pitchFamily="34" charset="0"/>
                <a:ea typeface="Open Sans" pitchFamily="34" charset="-122"/>
                <a:cs typeface="Open Sans" pitchFamily="34" charset="-120"/>
              </a:rPr>
              <a:t>Timeline</a:t>
            </a:r>
            <a:endParaRPr lang="en-US" sz="1500" b="1" dirty="0"/>
          </a:p>
        </p:txBody>
      </p:sp>
      <p:sp>
        <p:nvSpPr>
          <p:cNvPr id="7" name="Text 4"/>
          <p:cNvSpPr/>
          <p:nvPr/>
        </p:nvSpPr>
        <p:spPr>
          <a:xfrm>
            <a:off x="8442127" y="2388870"/>
            <a:ext cx="1678781" cy="309563"/>
          </a:xfrm>
          <a:prstGeom prst="rect">
            <a:avLst/>
          </a:prstGeom>
          <a:noFill/>
          <a:ln/>
        </p:spPr>
        <p:txBody>
          <a:bodyPr wrap="none" lIns="0" tIns="0" rIns="0" bIns="0" rtlCol="0" anchor="t"/>
          <a:lstStyle/>
          <a:p>
            <a:pPr marL="0" indent="0">
              <a:lnSpc>
                <a:spcPts val="2400"/>
              </a:lnSpc>
              <a:buNone/>
            </a:pPr>
            <a:r>
              <a:rPr lang="en-US" b="1" dirty="0">
                <a:solidFill>
                  <a:srgbClr val="333F70"/>
                </a:solidFill>
                <a:latin typeface="Open Sans" pitchFamily="34" charset="0"/>
                <a:ea typeface="Open Sans" pitchFamily="34" charset="-122"/>
                <a:cs typeface="Open Sans" pitchFamily="34" charset="-120"/>
              </a:rPr>
              <a:t>Task</a:t>
            </a:r>
            <a:endParaRPr lang="en-US" sz="1500" b="1" dirty="0"/>
          </a:p>
        </p:txBody>
      </p:sp>
      <p:sp>
        <p:nvSpPr>
          <p:cNvPr id="8" name="Text 5"/>
          <p:cNvSpPr/>
          <p:nvPr/>
        </p:nvSpPr>
        <p:spPr>
          <a:xfrm>
            <a:off x="10515481" y="2388870"/>
            <a:ext cx="1677948" cy="309563"/>
          </a:xfrm>
          <a:prstGeom prst="rect">
            <a:avLst/>
          </a:prstGeom>
          <a:noFill/>
          <a:ln/>
        </p:spPr>
        <p:txBody>
          <a:bodyPr wrap="none" lIns="0" tIns="0" rIns="0" bIns="0" rtlCol="0" anchor="t"/>
          <a:lstStyle/>
          <a:p>
            <a:pPr marL="0" indent="0">
              <a:lnSpc>
                <a:spcPts val="2400"/>
              </a:lnSpc>
              <a:buNone/>
            </a:pPr>
            <a:r>
              <a:rPr lang="en-US" b="1" dirty="0">
                <a:solidFill>
                  <a:srgbClr val="333F70"/>
                </a:solidFill>
                <a:latin typeface="Open Sans" pitchFamily="34" charset="0"/>
                <a:ea typeface="Open Sans" pitchFamily="34" charset="-122"/>
                <a:cs typeface="Open Sans" pitchFamily="34" charset="-120"/>
              </a:rPr>
              <a:t>Responsible Party</a:t>
            </a:r>
            <a:endParaRPr lang="en-US" b="1" dirty="0"/>
          </a:p>
        </p:txBody>
      </p:sp>
      <p:sp>
        <p:nvSpPr>
          <p:cNvPr id="9" name="Text 6"/>
          <p:cNvSpPr/>
          <p:nvPr/>
        </p:nvSpPr>
        <p:spPr>
          <a:xfrm>
            <a:off x="12588002" y="2388870"/>
            <a:ext cx="1164074" cy="309563"/>
          </a:xfrm>
          <a:prstGeom prst="rect">
            <a:avLst/>
          </a:prstGeom>
          <a:noFill/>
          <a:ln/>
        </p:spPr>
        <p:txBody>
          <a:bodyPr wrap="none" lIns="0" tIns="0" rIns="0" bIns="0" rtlCol="0" anchor="t"/>
          <a:lstStyle/>
          <a:p>
            <a:pPr marL="0" indent="0">
              <a:lnSpc>
                <a:spcPts val="2400"/>
              </a:lnSpc>
              <a:buNone/>
            </a:pPr>
            <a:endParaRPr lang="en-US" sz="1500" dirty="0"/>
          </a:p>
        </p:txBody>
      </p:sp>
      <p:sp>
        <p:nvSpPr>
          <p:cNvPr id="10" name="Shape 7"/>
          <p:cNvSpPr/>
          <p:nvPr/>
        </p:nvSpPr>
        <p:spPr>
          <a:xfrm>
            <a:off x="6192428" y="2822138"/>
            <a:ext cx="7774305" cy="866537"/>
          </a:xfrm>
          <a:prstGeom prst="rect">
            <a:avLst/>
          </a:prstGeom>
          <a:solidFill>
            <a:srgbClr val="000000">
              <a:alpha val="4000"/>
            </a:srgbClr>
          </a:solidFill>
          <a:ln/>
        </p:spPr>
        <p:txBody>
          <a:bodyPr/>
          <a:lstStyle/>
          <a:p>
            <a:endParaRPr lang="en-US"/>
          </a:p>
        </p:txBody>
      </p:sp>
      <p:sp>
        <p:nvSpPr>
          <p:cNvPr id="11" name="Text 8"/>
          <p:cNvSpPr/>
          <p:nvPr/>
        </p:nvSpPr>
        <p:spPr>
          <a:xfrm>
            <a:off x="6364962" y="2945844"/>
            <a:ext cx="1682591" cy="309563"/>
          </a:xfrm>
          <a:prstGeom prst="rect">
            <a:avLst/>
          </a:prstGeom>
          <a:noFill/>
          <a:ln/>
        </p:spPr>
        <p:txBody>
          <a:bodyPr wrap="none" lIns="0" tIns="0" rIns="0" bIns="0" rtlCol="0" anchor="t"/>
          <a:lstStyle/>
          <a:p>
            <a:pPr marL="0" indent="0">
              <a:lnSpc>
                <a:spcPts val="2400"/>
              </a:lnSpc>
              <a:buNone/>
            </a:pPr>
            <a:r>
              <a:rPr lang="en-US" sz="1500" dirty="0">
                <a:solidFill>
                  <a:srgbClr val="333F70"/>
                </a:solidFill>
                <a:latin typeface="Open Sans" pitchFamily="34" charset="0"/>
                <a:ea typeface="Open Sans" pitchFamily="34" charset="-122"/>
                <a:cs typeface="Open Sans" pitchFamily="34" charset="-120"/>
              </a:rPr>
              <a:t>3 Months Prior</a:t>
            </a:r>
            <a:endParaRPr lang="en-US" sz="1500" dirty="0"/>
          </a:p>
        </p:txBody>
      </p:sp>
      <p:sp>
        <p:nvSpPr>
          <p:cNvPr id="12" name="Text 9"/>
          <p:cNvSpPr/>
          <p:nvPr/>
        </p:nvSpPr>
        <p:spPr>
          <a:xfrm>
            <a:off x="8442127" y="2945844"/>
            <a:ext cx="1678781" cy="619125"/>
          </a:xfrm>
          <a:prstGeom prst="rect">
            <a:avLst/>
          </a:prstGeom>
          <a:noFill/>
          <a:ln/>
        </p:spPr>
        <p:txBody>
          <a:bodyPr wrap="square" lIns="0" tIns="0" rIns="0" bIns="0" rtlCol="0" anchor="t"/>
          <a:lstStyle/>
          <a:p>
            <a:pPr marL="0" indent="0">
              <a:lnSpc>
                <a:spcPts val="2400"/>
              </a:lnSpc>
              <a:buNone/>
            </a:pPr>
            <a:r>
              <a:rPr lang="en-US" sz="1500" dirty="0">
                <a:solidFill>
                  <a:srgbClr val="333F70"/>
                </a:solidFill>
                <a:latin typeface="Open Sans" pitchFamily="34" charset="0"/>
                <a:ea typeface="Open Sans" pitchFamily="34" charset="-122"/>
                <a:cs typeface="Open Sans" pitchFamily="34" charset="-120"/>
              </a:rPr>
              <a:t>Set dates and goals</a:t>
            </a:r>
            <a:endParaRPr lang="en-US" sz="1500" dirty="0"/>
          </a:p>
        </p:txBody>
      </p:sp>
      <p:sp>
        <p:nvSpPr>
          <p:cNvPr id="13" name="Text 10"/>
          <p:cNvSpPr/>
          <p:nvPr/>
        </p:nvSpPr>
        <p:spPr>
          <a:xfrm>
            <a:off x="10515481" y="2945844"/>
            <a:ext cx="1677948" cy="309563"/>
          </a:xfrm>
          <a:prstGeom prst="rect">
            <a:avLst/>
          </a:prstGeom>
          <a:noFill/>
          <a:ln/>
        </p:spPr>
        <p:txBody>
          <a:bodyPr wrap="none" lIns="0" tIns="0" rIns="0" bIns="0" rtlCol="0" anchor="t"/>
          <a:lstStyle/>
          <a:p>
            <a:pPr marL="0" indent="0">
              <a:lnSpc>
                <a:spcPts val="2400"/>
              </a:lnSpc>
              <a:buNone/>
            </a:pPr>
            <a:r>
              <a:rPr lang="en-US" sz="1500" dirty="0">
                <a:solidFill>
                  <a:srgbClr val="333F70"/>
                </a:solidFill>
                <a:latin typeface="Open Sans" pitchFamily="34" charset="0"/>
                <a:ea typeface="Open Sans" pitchFamily="34" charset="-122"/>
                <a:cs typeface="Open Sans" pitchFamily="34" charset="-120"/>
              </a:rPr>
              <a:t>SCOPES Office</a:t>
            </a:r>
            <a:endParaRPr lang="en-US" sz="1500" dirty="0"/>
          </a:p>
        </p:txBody>
      </p:sp>
      <p:sp>
        <p:nvSpPr>
          <p:cNvPr id="14" name="Text 11"/>
          <p:cNvSpPr/>
          <p:nvPr/>
        </p:nvSpPr>
        <p:spPr>
          <a:xfrm>
            <a:off x="12588002" y="2945844"/>
            <a:ext cx="1164074" cy="309563"/>
          </a:xfrm>
          <a:prstGeom prst="rect">
            <a:avLst/>
          </a:prstGeom>
          <a:noFill/>
          <a:ln/>
        </p:spPr>
        <p:txBody>
          <a:bodyPr wrap="none" lIns="0" tIns="0" rIns="0" bIns="0" rtlCol="0" anchor="t"/>
          <a:lstStyle/>
          <a:p>
            <a:pPr marL="0" indent="0">
              <a:lnSpc>
                <a:spcPts val="2400"/>
              </a:lnSpc>
              <a:buNone/>
            </a:pPr>
            <a:endParaRPr lang="en-US" sz="1500" dirty="0"/>
          </a:p>
        </p:txBody>
      </p:sp>
      <p:sp>
        <p:nvSpPr>
          <p:cNvPr id="15" name="Shape 12"/>
          <p:cNvSpPr/>
          <p:nvPr/>
        </p:nvSpPr>
        <p:spPr>
          <a:xfrm>
            <a:off x="6171248" y="3688675"/>
            <a:ext cx="7774305" cy="866537"/>
          </a:xfrm>
          <a:prstGeom prst="rect">
            <a:avLst/>
          </a:prstGeom>
          <a:solidFill>
            <a:srgbClr val="FFFFFF">
              <a:alpha val="4000"/>
            </a:srgbClr>
          </a:solidFill>
          <a:ln/>
        </p:spPr>
        <p:txBody>
          <a:bodyPr/>
          <a:lstStyle/>
          <a:p>
            <a:endParaRPr lang="en-US"/>
          </a:p>
        </p:txBody>
      </p:sp>
      <p:sp>
        <p:nvSpPr>
          <p:cNvPr id="16" name="Text 13"/>
          <p:cNvSpPr/>
          <p:nvPr/>
        </p:nvSpPr>
        <p:spPr>
          <a:xfrm>
            <a:off x="6364962" y="3812381"/>
            <a:ext cx="1682591" cy="309563"/>
          </a:xfrm>
          <a:prstGeom prst="rect">
            <a:avLst/>
          </a:prstGeom>
          <a:noFill/>
          <a:ln/>
        </p:spPr>
        <p:txBody>
          <a:bodyPr wrap="none" lIns="0" tIns="0" rIns="0" bIns="0" rtlCol="0" anchor="t"/>
          <a:lstStyle/>
          <a:p>
            <a:pPr marL="0" indent="0">
              <a:lnSpc>
                <a:spcPts val="2400"/>
              </a:lnSpc>
              <a:buNone/>
            </a:pPr>
            <a:r>
              <a:rPr lang="en-US" sz="1500" dirty="0">
                <a:solidFill>
                  <a:srgbClr val="333F70"/>
                </a:solidFill>
                <a:latin typeface="Open Sans" pitchFamily="34" charset="0"/>
                <a:ea typeface="Open Sans" pitchFamily="34" charset="-122"/>
                <a:cs typeface="Open Sans" pitchFamily="34" charset="-120"/>
              </a:rPr>
              <a:t>2 Months Prior</a:t>
            </a:r>
            <a:endParaRPr lang="en-US" sz="1500" dirty="0"/>
          </a:p>
        </p:txBody>
      </p:sp>
      <p:sp>
        <p:nvSpPr>
          <p:cNvPr id="17" name="Text 14"/>
          <p:cNvSpPr/>
          <p:nvPr/>
        </p:nvSpPr>
        <p:spPr>
          <a:xfrm>
            <a:off x="8442127" y="3812381"/>
            <a:ext cx="1678781" cy="619125"/>
          </a:xfrm>
          <a:prstGeom prst="rect">
            <a:avLst/>
          </a:prstGeom>
          <a:noFill/>
          <a:ln/>
        </p:spPr>
        <p:txBody>
          <a:bodyPr wrap="square" lIns="0" tIns="0" rIns="0" bIns="0" rtlCol="0" anchor="t"/>
          <a:lstStyle/>
          <a:p>
            <a:pPr marL="0" indent="0">
              <a:lnSpc>
                <a:spcPts val="2400"/>
              </a:lnSpc>
              <a:buNone/>
            </a:pPr>
            <a:r>
              <a:rPr lang="en-US" sz="1500" dirty="0">
                <a:solidFill>
                  <a:srgbClr val="333F70"/>
                </a:solidFill>
                <a:latin typeface="Open Sans" pitchFamily="34" charset="0"/>
                <a:ea typeface="Open Sans" pitchFamily="34" charset="-122"/>
                <a:cs typeface="Open Sans" pitchFamily="34" charset="-120"/>
              </a:rPr>
              <a:t>Coordinate with departments</a:t>
            </a:r>
            <a:endParaRPr lang="en-US" sz="1500" dirty="0"/>
          </a:p>
        </p:txBody>
      </p:sp>
      <p:sp>
        <p:nvSpPr>
          <p:cNvPr id="18" name="Text 15"/>
          <p:cNvSpPr/>
          <p:nvPr/>
        </p:nvSpPr>
        <p:spPr>
          <a:xfrm>
            <a:off x="10515481" y="3812381"/>
            <a:ext cx="1677948" cy="619125"/>
          </a:xfrm>
          <a:prstGeom prst="rect">
            <a:avLst/>
          </a:prstGeom>
          <a:noFill/>
          <a:ln/>
        </p:spPr>
        <p:txBody>
          <a:bodyPr wrap="square" lIns="0" tIns="0" rIns="0" bIns="0" rtlCol="0" anchor="t"/>
          <a:lstStyle/>
          <a:p>
            <a:pPr marL="0" indent="0">
              <a:lnSpc>
                <a:spcPts val="2400"/>
              </a:lnSpc>
              <a:buNone/>
            </a:pPr>
            <a:r>
              <a:rPr lang="en-US" sz="1500" dirty="0">
                <a:solidFill>
                  <a:srgbClr val="333F70"/>
                </a:solidFill>
                <a:latin typeface="Open Sans" pitchFamily="34" charset="0"/>
                <a:ea typeface="Open Sans" pitchFamily="34" charset="-122"/>
                <a:cs typeface="Open Sans" pitchFamily="34" charset="-120"/>
              </a:rPr>
              <a:t>Department Heads</a:t>
            </a:r>
            <a:endParaRPr lang="en-US" sz="1500" dirty="0"/>
          </a:p>
        </p:txBody>
      </p:sp>
      <p:sp>
        <p:nvSpPr>
          <p:cNvPr id="19" name="Text 16"/>
          <p:cNvSpPr/>
          <p:nvPr/>
        </p:nvSpPr>
        <p:spPr>
          <a:xfrm>
            <a:off x="12588002" y="3812381"/>
            <a:ext cx="1164074" cy="309563"/>
          </a:xfrm>
          <a:prstGeom prst="rect">
            <a:avLst/>
          </a:prstGeom>
          <a:noFill/>
          <a:ln/>
        </p:spPr>
        <p:txBody>
          <a:bodyPr wrap="none" lIns="0" tIns="0" rIns="0" bIns="0" rtlCol="0" anchor="t"/>
          <a:lstStyle/>
          <a:p>
            <a:pPr marL="0" indent="0">
              <a:lnSpc>
                <a:spcPts val="2400"/>
              </a:lnSpc>
              <a:buNone/>
            </a:pPr>
            <a:endParaRPr lang="en-US" sz="1500" dirty="0"/>
          </a:p>
        </p:txBody>
      </p:sp>
      <p:sp>
        <p:nvSpPr>
          <p:cNvPr id="20" name="Shape 17"/>
          <p:cNvSpPr/>
          <p:nvPr/>
        </p:nvSpPr>
        <p:spPr>
          <a:xfrm>
            <a:off x="6171248" y="4555212"/>
            <a:ext cx="7774305" cy="866537"/>
          </a:xfrm>
          <a:prstGeom prst="rect">
            <a:avLst/>
          </a:prstGeom>
          <a:solidFill>
            <a:srgbClr val="000000">
              <a:alpha val="4000"/>
            </a:srgbClr>
          </a:solidFill>
          <a:ln/>
        </p:spPr>
        <p:txBody>
          <a:bodyPr/>
          <a:lstStyle/>
          <a:p>
            <a:endParaRPr lang="en-US"/>
          </a:p>
        </p:txBody>
      </p:sp>
      <p:sp>
        <p:nvSpPr>
          <p:cNvPr id="21" name="Text 18"/>
          <p:cNvSpPr/>
          <p:nvPr/>
        </p:nvSpPr>
        <p:spPr>
          <a:xfrm>
            <a:off x="6364962" y="4678918"/>
            <a:ext cx="1682591" cy="309563"/>
          </a:xfrm>
          <a:prstGeom prst="rect">
            <a:avLst/>
          </a:prstGeom>
          <a:noFill/>
          <a:ln/>
        </p:spPr>
        <p:txBody>
          <a:bodyPr wrap="none" lIns="0" tIns="0" rIns="0" bIns="0" rtlCol="0" anchor="t"/>
          <a:lstStyle/>
          <a:p>
            <a:pPr marL="0" indent="0">
              <a:lnSpc>
                <a:spcPts val="2400"/>
              </a:lnSpc>
              <a:buNone/>
            </a:pPr>
            <a:r>
              <a:rPr lang="en-US" sz="1500" dirty="0">
                <a:solidFill>
                  <a:srgbClr val="333F70"/>
                </a:solidFill>
                <a:latin typeface="Open Sans" pitchFamily="34" charset="0"/>
                <a:ea typeface="Open Sans" pitchFamily="34" charset="-122"/>
                <a:cs typeface="Open Sans" pitchFamily="34" charset="-120"/>
              </a:rPr>
              <a:t>1 Month Prior</a:t>
            </a:r>
            <a:endParaRPr lang="en-US" sz="1500" dirty="0"/>
          </a:p>
        </p:txBody>
      </p:sp>
      <p:sp>
        <p:nvSpPr>
          <p:cNvPr id="22" name="Text 19"/>
          <p:cNvSpPr/>
          <p:nvPr/>
        </p:nvSpPr>
        <p:spPr>
          <a:xfrm>
            <a:off x="8442127" y="4678918"/>
            <a:ext cx="1678781" cy="619125"/>
          </a:xfrm>
          <a:prstGeom prst="rect">
            <a:avLst/>
          </a:prstGeom>
          <a:noFill/>
          <a:ln/>
        </p:spPr>
        <p:txBody>
          <a:bodyPr wrap="square" lIns="0" tIns="0" rIns="0" bIns="0" rtlCol="0" anchor="t"/>
          <a:lstStyle/>
          <a:p>
            <a:pPr marL="0" indent="0">
              <a:lnSpc>
                <a:spcPts val="2400"/>
              </a:lnSpc>
              <a:buNone/>
            </a:pPr>
            <a:r>
              <a:rPr lang="en-US" sz="1500" dirty="0">
                <a:solidFill>
                  <a:srgbClr val="333F70"/>
                </a:solidFill>
                <a:latin typeface="Open Sans" pitchFamily="34" charset="0"/>
                <a:ea typeface="Open Sans" pitchFamily="34" charset="-122"/>
                <a:cs typeface="Open Sans" pitchFamily="34" charset="-120"/>
              </a:rPr>
              <a:t>Prepare materials and schedules</a:t>
            </a:r>
            <a:endParaRPr lang="en-US" sz="1500" dirty="0"/>
          </a:p>
        </p:txBody>
      </p:sp>
      <p:sp>
        <p:nvSpPr>
          <p:cNvPr id="23" name="Text 20"/>
          <p:cNvSpPr/>
          <p:nvPr/>
        </p:nvSpPr>
        <p:spPr>
          <a:xfrm>
            <a:off x="10515481" y="4678918"/>
            <a:ext cx="1677948" cy="309563"/>
          </a:xfrm>
          <a:prstGeom prst="rect">
            <a:avLst/>
          </a:prstGeom>
          <a:noFill/>
          <a:ln/>
        </p:spPr>
        <p:txBody>
          <a:bodyPr wrap="none" lIns="0" tIns="0" rIns="0" bIns="0" rtlCol="0" anchor="t"/>
          <a:lstStyle/>
          <a:p>
            <a:pPr marL="0" indent="0">
              <a:lnSpc>
                <a:spcPts val="2400"/>
              </a:lnSpc>
              <a:buNone/>
            </a:pPr>
            <a:r>
              <a:rPr lang="en-US" sz="1500" dirty="0">
                <a:solidFill>
                  <a:srgbClr val="333F70"/>
                </a:solidFill>
                <a:latin typeface="Open Sans" pitchFamily="34" charset="0"/>
                <a:ea typeface="Open Sans" pitchFamily="34" charset="-122"/>
                <a:cs typeface="Open Sans" pitchFamily="34" charset="-120"/>
              </a:rPr>
              <a:t>SCOPES Office</a:t>
            </a:r>
            <a:endParaRPr lang="en-US" sz="1500" dirty="0"/>
          </a:p>
        </p:txBody>
      </p:sp>
      <p:sp>
        <p:nvSpPr>
          <p:cNvPr id="24" name="Text 21"/>
          <p:cNvSpPr/>
          <p:nvPr/>
        </p:nvSpPr>
        <p:spPr>
          <a:xfrm>
            <a:off x="12588002" y="4678918"/>
            <a:ext cx="1164074" cy="309563"/>
          </a:xfrm>
          <a:prstGeom prst="rect">
            <a:avLst/>
          </a:prstGeom>
          <a:noFill/>
          <a:ln/>
        </p:spPr>
        <p:txBody>
          <a:bodyPr wrap="none" lIns="0" tIns="0" rIns="0" bIns="0" rtlCol="0" anchor="t"/>
          <a:lstStyle/>
          <a:p>
            <a:pPr marL="0" indent="0">
              <a:lnSpc>
                <a:spcPts val="2400"/>
              </a:lnSpc>
              <a:buNone/>
            </a:pPr>
            <a:endParaRPr lang="en-US" sz="1500" dirty="0"/>
          </a:p>
        </p:txBody>
      </p:sp>
      <p:sp>
        <p:nvSpPr>
          <p:cNvPr id="25" name="Shape 22"/>
          <p:cNvSpPr/>
          <p:nvPr/>
        </p:nvSpPr>
        <p:spPr>
          <a:xfrm>
            <a:off x="6171248" y="5421749"/>
            <a:ext cx="7774305" cy="1176099"/>
          </a:xfrm>
          <a:prstGeom prst="rect">
            <a:avLst/>
          </a:prstGeom>
          <a:solidFill>
            <a:srgbClr val="FFFFFF">
              <a:alpha val="4000"/>
            </a:srgbClr>
          </a:solidFill>
          <a:ln/>
        </p:spPr>
        <p:txBody>
          <a:bodyPr/>
          <a:lstStyle/>
          <a:p>
            <a:endParaRPr lang="en-US"/>
          </a:p>
        </p:txBody>
      </p:sp>
      <p:sp>
        <p:nvSpPr>
          <p:cNvPr id="26" name="Text 23"/>
          <p:cNvSpPr/>
          <p:nvPr/>
        </p:nvSpPr>
        <p:spPr>
          <a:xfrm>
            <a:off x="6364962" y="5545455"/>
            <a:ext cx="1682591" cy="309563"/>
          </a:xfrm>
          <a:prstGeom prst="rect">
            <a:avLst/>
          </a:prstGeom>
          <a:noFill/>
          <a:ln/>
        </p:spPr>
        <p:txBody>
          <a:bodyPr wrap="none" lIns="0" tIns="0" rIns="0" bIns="0" rtlCol="0" anchor="t"/>
          <a:lstStyle/>
          <a:p>
            <a:pPr marL="0" indent="0">
              <a:lnSpc>
                <a:spcPts val="2400"/>
              </a:lnSpc>
              <a:buNone/>
            </a:pPr>
            <a:r>
              <a:rPr lang="en-US" sz="1500" dirty="0">
                <a:solidFill>
                  <a:srgbClr val="333F70"/>
                </a:solidFill>
                <a:latin typeface="Open Sans" pitchFamily="34" charset="0"/>
                <a:ea typeface="Open Sans" pitchFamily="34" charset="-122"/>
                <a:cs typeface="Open Sans" pitchFamily="34" charset="-120"/>
              </a:rPr>
              <a:t>2 Weeks Prior</a:t>
            </a:r>
            <a:endParaRPr lang="en-US" sz="1500" dirty="0"/>
          </a:p>
        </p:txBody>
      </p:sp>
      <p:sp>
        <p:nvSpPr>
          <p:cNvPr id="27" name="Text 24"/>
          <p:cNvSpPr/>
          <p:nvPr/>
        </p:nvSpPr>
        <p:spPr>
          <a:xfrm>
            <a:off x="8442127" y="5545455"/>
            <a:ext cx="1678781" cy="619125"/>
          </a:xfrm>
          <a:prstGeom prst="rect">
            <a:avLst/>
          </a:prstGeom>
          <a:noFill/>
          <a:ln/>
        </p:spPr>
        <p:txBody>
          <a:bodyPr wrap="square" lIns="0" tIns="0" rIns="0" bIns="0" rtlCol="0" anchor="t"/>
          <a:lstStyle/>
          <a:p>
            <a:pPr marL="0" indent="0">
              <a:lnSpc>
                <a:spcPts val="2400"/>
              </a:lnSpc>
              <a:buNone/>
            </a:pPr>
            <a:r>
              <a:rPr lang="en-US" sz="1500" dirty="0">
                <a:solidFill>
                  <a:srgbClr val="333F70"/>
                </a:solidFill>
                <a:latin typeface="Open Sans" pitchFamily="34" charset="0"/>
                <a:ea typeface="Open Sans" pitchFamily="34" charset="-122"/>
                <a:cs typeface="Open Sans" pitchFamily="34" charset="-120"/>
              </a:rPr>
              <a:t>Promote event to students</a:t>
            </a:r>
            <a:endParaRPr lang="en-US" sz="1500" dirty="0"/>
          </a:p>
        </p:txBody>
      </p:sp>
      <p:sp>
        <p:nvSpPr>
          <p:cNvPr id="28" name="Text 25"/>
          <p:cNvSpPr/>
          <p:nvPr/>
        </p:nvSpPr>
        <p:spPr>
          <a:xfrm>
            <a:off x="10515481" y="5545455"/>
            <a:ext cx="1677948" cy="928687"/>
          </a:xfrm>
          <a:prstGeom prst="rect">
            <a:avLst/>
          </a:prstGeom>
          <a:noFill/>
          <a:ln/>
        </p:spPr>
        <p:txBody>
          <a:bodyPr wrap="square" lIns="0" tIns="0" rIns="0" bIns="0" rtlCol="0" anchor="t"/>
          <a:lstStyle/>
          <a:p>
            <a:pPr marL="0" indent="0">
              <a:lnSpc>
                <a:spcPts val="2400"/>
              </a:lnSpc>
              <a:buNone/>
            </a:pPr>
            <a:r>
              <a:rPr lang="en-US" sz="1500" dirty="0">
                <a:solidFill>
                  <a:srgbClr val="333F70"/>
                </a:solidFill>
                <a:latin typeface="Open Sans" pitchFamily="34" charset="0"/>
                <a:ea typeface="Open Sans" pitchFamily="34" charset="-122"/>
                <a:cs typeface="Open Sans" pitchFamily="34" charset="-120"/>
              </a:rPr>
              <a:t>Email, flyers and social media outlets</a:t>
            </a:r>
            <a:endParaRPr lang="en-US" sz="1500" dirty="0"/>
          </a:p>
        </p:txBody>
      </p:sp>
      <p:sp>
        <p:nvSpPr>
          <p:cNvPr id="29" name="Text 26"/>
          <p:cNvSpPr/>
          <p:nvPr/>
        </p:nvSpPr>
        <p:spPr>
          <a:xfrm>
            <a:off x="12588002" y="5545455"/>
            <a:ext cx="1164074" cy="309563"/>
          </a:xfrm>
          <a:prstGeom prst="rect">
            <a:avLst/>
          </a:prstGeom>
          <a:noFill/>
          <a:ln/>
        </p:spPr>
        <p:txBody>
          <a:bodyPr wrap="none" lIns="0" tIns="0" rIns="0" bIns="0" rtlCol="0" anchor="t"/>
          <a:lstStyle/>
          <a:p>
            <a:pPr marL="0" indent="0">
              <a:lnSpc>
                <a:spcPts val="2400"/>
              </a:lnSpc>
              <a:buNone/>
            </a:pPr>
            <a:endParaRPr lang="en-US" sz="1500" dirty="0"/>
          </a:p>
        </p:txBody>
      </p:sp>
      <p:sp>
        <p:nvSpPr>
          <p:cNvPr id="30" name="Shape 27"/>
          <p:cNvSpPr/>
          <p:nvPr/>
        </p:nvSpPr>
        <p:spPr>
          <a:xfrm>
            <a:off x="6171248" y="6597848"/>
            <a:ext cx="7774305" cy="866537"/>
          </a:xfrm>
          <a:prstGeom prst="rect">
            <a:avLst/>
          </a:prstGeom>
          <a:solidFill>
            <a:srgbClr val="000000">
              <a:alpha val="4000"/>
            </a:srgbClr>
          </a:solidFill>
          <a:ln/>
        </p:spPr>
        <p:txBody>
          <a:bodyPr/>
          <a:lstStyle/>
          <a:p>
            <a:endParaRPr lang="en-US"/>
          </a:p>
        </p:txBody>
      </p:sp>
      <p:sp>
        <p:nvSpPr>
          <p:cNvPr id="31" name="Text 28"/>
          <p:cNvSpPr/>
          <p:nvPr/>
        </p:nvSpPr>
        <p:spPr>
          <a:xfrm>
            <a:off x="6364962" y="6721554"/>
            <a:ext cx="1682591" cy="309563"/>
          </a:xfrm>
          <a:prstGeom prst="rect">
            <a:avLst/>
          </a:prstGeom>
          <a:noFill/>
          <a:ln/>
        </p:spPr>
        <p:txBody>
          <a:bodyPr wrap="none" lIns="0" tIns="0" rIns="0" bIns="0" rtlCol="0" anchor="t"/>
          <a:lstStyle/>
          <a:p>
            <a:pPr marL="0" indent="0">
              <a:lnSpc>
                <a:spcPts val="2400"/>
              </a:lnSpc>
              <a:buNone/>
            </a:pPr>
            <a:r>
              <a:rPr lang="en-US" sz="1500" dirty="0">
                <a:solidFill>
                  <a:srgbClr val="333F70"/>
                </a:solidFill>
                <a:latin typeface="Open Sans" pitchFamily="34" charset="0"/>
                <a:ea typeface="Open Sans" pitchFamily="34" charset="-122"/>
                <a:cs typeface="Open Sans" pitchFamily="34" charset="-120"/>
              </a:rPr>
              <a:t>During Week</a:t>
            </a:r>
            <a:endParaRPr lang="en-US" sz="1500" dirty="0"/>
          </a:p>
        </p:txBody>
      </p:sp>
      <p:sp>
        <p:nvSpPr>
          <p:cNvPr id="32" name="Text 29"/>
          <p:cNvSpPr/>
          <p:nvPr/>
        </p:nvSpPr>
        <p:spPr>
          <a:xfrm>
            <a:off x="8442127" y="6721554"/>
            <a:ext cx="1678781" cy="619125"/>
          </a:xfrm>
          <a:prstGeom prst="rect">
            <a:avLst/>
          </a:prstGeom>
          <a:noFill/>
          <a:ln/>
        </p:spPr>
        <p:txBody>
          <a:bodyPr wrap="square" lIns="0" tIns="0" rIns="0" bIns="0" rtlCol="0" anchor="t"/>
          <a:lstStyle/>
          <a:p>
            <a:pPr marL="0" indent="0">
              <a:lnSpc>
                <a:spcPts val="2400"/>
              </a:lnSpc>
              <a:buNone/>
            </a:pPr>
            <a:r>
              <a:rPr lang="en-US" sz="1500" dirty="0">
                <a:solidFill>
                  <a:srgbClr val="333F70"/>
                </a:solidFill>
                <a:latin typeface="Open Sans" pitchFamily="34" charset="0"/>
                <a:ea typeface="Open Sans" pitchFamily="34" charset="-122"/>
                <a:cs typeface="Open Sans" pitchFamily="34" charset="-120"/>
              </a:rPr>
              <a:t>Execute advising sessions</a:t>
            </a:r>
            <a:endParaRPr lang="en-US" sz="1500" dirty="0"/>
          </a:p>
        </p:txBody>
      </p:sp>
      <p:sp>
        <p:nvSpPr>
          <p:cNvPr id="33" name="Text 30"/>
          <p:cNvSpPr/>
          <p:nvPr/>
        </p:nvSpPr>
        <p:spPr>
          <a:xfrm>
            <a:off x="10515481" y="6721554"/>
            <a:ext cx="1677948" cy="619125"/>
          </a:xfrm>
          <a:prstGeom prst="rect">
            <a:avLst/>
          </a:prstGeom>
          <a:noFill/>
          <a:ln/>
        </p:spPr>
        <p:txBody>
          <a:bodyPr wrap="square" lIns="0" tIns="0" rIns="0" bIns="0" rtlCol="0" anchor="t"/>
          <a:lstStyle/>
          <a:p>
            <a:pPr marL="0" indent="0">
              <a:lnSpc>
                <a:spcPts val="2400"/>
              </a:lnSpc>
              <a:buNone/>
            </a:pPr>
            <a:r>
              <a:rPr lang="en-US" sz="1500" dirty="0">
                <a:solidFill>
                  <a:srgbClr val="333F70"/>
                </a:solidFill>
                <a:latin typeface="Open Sans" pitchFamily="34" charset="0"/>
                <a:ea typeface="Open Sans" pitchFamily="34" charset="-122"/>
                <a:cs typeface="Open Sans" pitchFamily="34" charset="-120"/>
              </a:rPr>
              <a:t>SCOPES Office, faculty and staff</a:t>
            </a:r>
            <a:endParaRPr lang="en-US" sz="1500" dirty="0"/>
          </a:p>
        </p:txBody>
      </p:sp>
      <p:sp>
        <p:nvSpPr>
          <p:cNvPr id="34" name="Text 31"/>
          <p:cNvSpPr/>
          <p:nvPr/>
        </p:nvSpPr>
        <p:spPr>
          <a:xfrm>
            <a:off x="12588002" y="6721554"/>
            <a:ext cx="1164074" cy="309563"/>
          </a:xfrm>
          <a:prstGeom prst="rect">
            <a:avLst/>
          </a:prstGeom>
          <a:noFill/>
          <a:ln/>
        </p:spPr>
        <p:txBody>
          <a:bodyPr wrap="none" lIns="0" tIns="0" rIns="0" bIns="0" rtlCol="0" anchor="t"/>
          <a:lstStyle/>
          <a:p>
            <a:pPr marL="0" indent="0">
              <a:lnSpc>
                <a:spcPts val="2400"/>
              </a:lnSpc>
              <a:buNone/>
            </a:pPr>
            <a:endParaRPr lang="en-US" sz="15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4" name="Group 93">
            <a:extLst>
              <a:ext uri="{FF2B5EF4-FFF2-40B4-BE49-F238E27FC236}">
                <a16:creationId xmlns:a16="http://schemas.microsoft.com/office/drawing/2014/main" id="{D920209C-E85B-4D6F-A56F-724F5ADA81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160"/>
            <a:ext cx="14630401" cy="8239760"/>
            <a:chOff x="0" y="-8467"/>
            <a:chExt cx="12192000" cy="6866467"/>
          </a:xfrm>
        </p:grpSpPr>
        <p:cxnSp>
          <p:nvCxnSpPr>
            <p:cNvPr id="11" name="Straight Connector 10">
              <a:extLst>
                <a:ext uri="{FF2B5EF4-FFF2-40B4-BE49-F238E27FC236}">
                  <a16:creationId xmlns:a16="http://schemas.microsoft.com/office/drawing/2014/main" id="{9125522E-1DFD-4F78-912B-B922A2D39D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FDA72C10-FE9D-49B3-80CB-A7EE8BCB38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6E7DF470-1055-45E4-AB9D-11E42EC53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5">
              <a:extLst>
                <a:ext uri="{FF2B5EF4-FFF2-40B4-BE49-F238E27FC236}">
                  <a16:creationId xmlns:a16="http://schemas.microsoft.com/office/drawing/2014/main" id="{6AA35CFF-3837-4B7F-B875-718AC2E14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Isosceles Triangle 14">
              <a:extLst>
                <a:ext uri="{FF2B5EF4-FFF2-40B4-BE49-F238E27FC236}">
                  <a16:creationId xmlns:a16="http://schemas.microsoft.com/office/drawing/2014/main" id="{62F41804-A347-47E3-8BD8-BD00CF2F6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7">
              <a:extLst>
                <a:ext uri="{FF2B5EF4-FFF2-40B4-BE49-F238E27FC236}">
                  <a16:creationId xmlns:a16="http://schemas.microsoft.com/office/drawing/2014/main" id="{76894B81-EE9C-4546-BCFA-DD9ED2C0A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8">
              <a:extLst>
                <a:ext uri="{FF2B5EF4-FFF2-40B4-BE49-F238E27FC236}">
                  <a16:creationId xmlns:a16="http://schemas.microsoft.com/office/drawing/2014/main" id="{3AF181D1-71AC-43D8-A6E1-D4C488D5D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9">
              <a:extLst>
                <a:ext uri="{FF2B5EF4-FFF2-40B4-BE49-F238E27FC236}">
                  <a16:creationId xmlns:a16="http://schemas.microsoft.com/office/drawing/2014/main" id="{4132D661-917C-4D2D-8E37-8590B55D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a:extLst>
                <a:ext uri="{FF2B5EF4-FFF2-40B4-BE49-F238E27FC236}">
                  <a16:creationId xmlns:a16="http://schemas.microsoft.com/office/drawing/2014/main" id="{7969643D-8B71-434D-A235-68CB241F9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5" name="Isosceles Triangle 94">
              <a:extLst>
                <a:ext uri="{FF2B5EF4-FFF2-40B4-BE49-F238E27FC236}">
                  <a16:creationId xmlns:a16="http://schemas.microsoft.com/office/drawing/2014/main" id="{DF15C24A-4BCF-47C0-B2FA-76A0EF338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96" name="Rectangle 95">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B142CA0-7FBB-7F71-4DF7-265F9C047AA6}"/>
              </a:ext>
            </a:extLst>
          </p:cNvPr>
          <p:cNvSpPr>
            <a:spLocks noGrp="1"/>
          </p:cNvSpPr>
          <p:nvPr>
            <p:ph type="title"/>
          </p:nvPr>
        </p:nvSpPr>
        <p:spPr>
          <a:xfrm>
            <a:off x="1544319" y="731520"/>
            <a:ext cx="12236993" cy="1319348"/>
          </a:xfrm>
        </p:spPr>
        <p:txBody>
          <a:bodyPr vert="horz" lIns="91440" tIns="45720" rIns="91440" bIns="45720" rtlCol="0" anchor="t">
            <a:normAutofit fontScale="90000"/>
          </a:bodyPr>
          <a:lstStyle/>
          <a:p>
            <a:pPr defTabSz="457200"/>
            <a:r>
              <a:rPr lang="en-US" sz="4000" dirty="0">
                <a:solidFill>
                  <a:srgbClr val="002060"/>
                </a:solidFill>
                <a:latin typeface="Unbounded" panose="020B0604020202020204" charset="0"/>
              </a:rPr>
              <a:t>What We Learned and How it Can be Implemented for you - Post-Pilot</a:t>
            </a:r>
            <a:br>
              <a:rPr lang="en-US" sz="4000" dirty="0">
                <a:solidFill>
                  <a:srgbClr val="002060"/>
                </a:solidFill>
                <a:latin typeface="Unbounded" panose="020B0604020202020204" charset="0"/>
              </a:rPr>
            </a:br>
            <a:r>
              <a:rPr lang="en-US" sz="4000" dirty="0">
                <a:solidFill>
                  <a:srgbClr val="002060"/>
                </a:solidFill>
                <a:latin typeface="Unbounded" panose="020B0604020202020204" charset="0"/>
              </a:rPr>
              <a:t>Fall 2022: N = 297</a:t>
            </a:r>
          </a:p>
        </p:txBody>
      </p:sp>
      <p:sp>
        <p:nvSpPr>
          <p:cNvPr id="97" name="Isosceles Triangle 96">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1011115" cy="679938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Isosceles Triangle 25">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4091920" y="4815840"/>
            <a:ext cx="538480" cy="341376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98" name="Text Placeholder 3">
            <a:extLst>
              <a:ext uri="{FF2B5EF4-FFF2-40B4-BE49-F238E27FC236}">
                <a16:creationId xmlns:a16="http://schemas.microsoft.com/office/drawing/2014/main" id="{626EA7DC-6DBD-3D65-2792-C38BE6F47EB0}"/>
              </a:ext>
            </a:extLst>
          </p:cNvPr>
          <p:cNvGraphicFramePr/>
          <p:nvPr>
            <p:extLst>
              <p:ext uri="{D42A27DB-BD31-4B8C-83A1-F6EECF244321}">
                <p14:modId xmlns:p14="http://schemas.microsoft.com/office/powerpoint/2010/main" val="2100001578"/>
              </p:ext>
            </p:extLst>
          </p:nvPr>
        </p:nvGraphicFramePr>
        <p:xfrm>
          <a:off x="1011116" y="2050868"/>
          <a:ext cx="12897389" cy="5199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92285110"/>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Facet</Template>
  <TotalTime>1120</TotalTime>
  <Words>914</Words>
  <Application>Microsoft Office PowerPoint</Application>
  <PresentationFormat>Custom</PresentationFormat>
  <Paragraphs>120</Paragraphs>
  <Slides>13</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Open Sans</vt:lpstr>
      <vt:lpstr>Times New Roman</vt:lpstr>
      <vt:lpstr>Arial</vt:lpstr>
      <vt:lpstr>Unbounded</vt:lpstr>
      <vt:lpstr>Trebuchet MS</vt:lpstr>
      <vt:lpstr>Wingdings 3</vt:lpstr>
      <vt:lpstr>Facet</vt:lpstr>
      <vt:lpstr>PowerPoint Presentation</vt:lpstr>
      <vt:lpstr>Marshall University College of Education and Professional Development (COEPD) Advising Protocol </vt:lpstr>
      <vt:lpstr>PowerPoint Presentation</vt:lpstr>
      <vt:lpstr>PowerPoint Presentation</vt:lpstr>
      <vt:lpstr>PowerPoint Presentation</vt:lpstr>
      <vt:lpstr>PowerPoint Presentation</vt:lpstr>
      <vt:lpstr>PowerPoint Presentation</vt:lpstr>
      <vt:lpstr>PowerPoint Presentation</vt:lpstr>
      <vt:lpstr>What We Learned and How it Can be Implemented for you - Post-Pilot Fall 2022: N = 297</vt:lpstr>
      <vt:lpstr>PowerPoint Presentation</vt:lpstr>
      <vt:lpstr>College (COEPD) Data</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Rowe, Kandice</cp:lastModifiedBy>
  <cp:revision>26</cp:revision>
  <dcterms:created xsi:type="dcterms:W3CDTF">2024-09-10T21:43:12Z</dcterms:created>
  <dcterms:modified xsi:type="dcterms:W3CDTF">2024-10-01T16:29:54Z</dcterms:modified>
</cp:coreProperties>
</file>